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256" r:id="rId2"/>
    <p:sldId id="333" r:id="rId3"/>
    <p:sldId id="335" r:id="rId4"/>
    <p:sldId id="284" r:id="rId5"/>
    <p:sldId id="326" r:id="rId6"/>
    <p:sldId id="327" r:id="rId7"/>
    <p:sldId id="332" r:id="rId8"/>
    <p:sldId id="293" r:id="rId9"/>
    <p:sldId id="296" r:id="rId10"/>
    <p:sldId id="297" r:id="rId11"/>
    <p:sldId id="298" r:id="rId12"/>
    <p:sldId id="300" r:id="rId13"/>
    <p:sldId id="301" r:id="rId14"/>
    <p:sldId id="279" r:id="rId15"/>
    <p:sldId id="303" r:id="rId16"/>
    <p:sldId id="302" r:id="rId17"/>
    <p:sldId id="290" r:id="rId18"/>
    <p:sldId id="260" r:id="rId19"/>
    <p:sldId id="305" r:id="rId20"/>
    <p:sldId id="306" r:id="rId21"/>
    <p:sldId id="308" r:id="rId22"/>
    <p:sldId id="310" r:id="rId23"/>
    <p:sldId id="309" r:id="rId24"/>
    <p:sldId id="311" r:id="rId25"/>
    <p:sldId id="312" r:id="rId26"/>
    <p:sldId id="313" r:id="rId27"/>
    <p:sldId id="314" r:id="rId28"/>
    <p:sldId id="316" r:id="rId29"/>
    <p:sldId id="317" r:id="rId30"/>
    <p:sldId id="315" r:id="rId31"/>
    <p:sldId id="318" r:id="rId32"/>
    <p:sldId id="319" r:id="rId33"/>
    <p:sldId id="324" r:id="rId34"/>
    <p:sldId id="325" r:id="rId35"/>
    <p:sldId id="33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462" autoAdjust="0"/>
  </p:normalViewPr>
  <p:slideViewPr>
    <p:cSldViewPr snapToGrid="0">
      <p:cViewPr varScale="1">
        <p:scale>
          <a:sx n="82" d="100"/>
          <a:sy n="82" d="100"/>
        </p:scale>
        <p:origin x="-1014"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07977-0A9B-485E-8955-FF3ADFF0EE87}" type="datetimeFigureOut">
              <a:rPr lang="nl-NL" smtClean="0"/>
              <a:t>21-1-2014</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6553E-BABD-4D7D-A840-DF69300F75B6}" type="slidenum">
              <a:rPr lang="nl-NL" smtClean="0"/>
              <a:t>‹#›</a:t>
            </a:fld>
            <a:endParaRPr lang="nl-NL"/>
          </a:p>
        </p:txBody>
      </p:sp>
    </p:spTree>
    <p:extLst>
      <p:ext uri="{BB962C8B-B14F-4D97-AF65-F5344CB8AC3E}">
        <p14:creationId xmlns:p14="http://schemas.microsoft.com/office/powerpoint/2010/main" val="2518911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a:t>
            </a:fld>
            <a:endParaRPr lang="nl-NL"/>
          </a:p>
        </p:txBody>
      </p:sp>
    </p:spTree>
    <p:extLst>
      <p:ext uri="{BB962C8B-B14F-4D97-AF65-F5344CB8AC3E}">
        <p14:creationId xmlns:p14="http://schemas.microsoft.com/office/powerpoint/2010/main" val="3208788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Bij het zitten is het niet anders. Iemand die zo zit als hier staat in de startblokken om te vertrekken. Vanuit deze positie kan iemand snel vertrekken. Dus zit je een heel verhaal te houden en gaat iemand zo zitten, dan kun je er beter snel een eind aan breien. Hoe langer iemand zo moet zitten hoe meer geïrriteerd ze raken en hoe minder ze meekrijgen van wat je aan het vertellen bent.</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Wat hieruit blijkt is dat we onze benen vertellen waar we heen willen, waar onze aandacht naartoe getrokken wordt. In dat opzicht kun je de benen zien als een soort kompas dat altijd in de richting van Aandacht wijst.</a:t>
            </a:r>
          </a:p>
          <a:p>
            <a:endParaRPr lang="nl-NL" baseline="0"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11</a:t>
            </a:fld>
            <a:endParaRPr lang="nl-NL"/>
          </a:p>
        </p:txBody>
      </p:sp>
    </p:spTree>
    <p:extLst>
      <p:ext uri="{BB962C8B-B14F-4D97-AF65-F5344CB8AC3E}">
        <p14:creationId xmlns:p14="http://schemas.microsoft.com/office/powerpoint/2010/main" val="1425275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Iets vergelijkbaars geldt voor</a:t>
            </a:r>
            <a:r>
              <a:rPr lang="nl-NL" baseline="0" dirty="0" smtClean="0"/>
              <a:t> het bovenlichaam. Daarmee gaan we naar voren of naar achter al naar gelang iets onze interesse heeft. Iets wat ons bevalt willen we graag dichtbij hebben. </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12</a:t>
            </a:fld>
            <a:endParaRPr lang="nl-NL"/>
          </a:p>
        </p:txBody>
      </p:sp>
    </p:spTree>
    <p:extLst>
      <p:ext uri="{BB962C8B-B14F-4D97-AF65-F5344CB8AC3E}">
        <p14:creationId xmlns:p14="http://schemas.microsoft.com/office/powerpoint/2010/main" val="609576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Maar bevalt ons iets niet, dan vergroten we de afstand. En de volgende stap is het opwerpen van barrières, door de armen te kruisen. Zouden</a:t>
            </a:r>
            <a:r>
              <a:rPr lang="nl-NL" baseline="0" dirty="0" smtClean="0"/>
              <a:t> deze mensen staan, dan zou de afstand vergroot worden door een stap terug te nemen, en het bovenlichaam iets terug te trekken. Mogelijk zie je ook weer de voeten verschuiven en wil iemand weglopen. Kortom, we nemen een bepaalde afstand afhankelijk van of iets ons bevalt of niet.</a:t>
            </a:r>
          </a:p>
          <a:p>
            <a:endParaRPr lang="nl-NL" baseline="0" dirty="0" smtClean="0"/>
          </a:p>
          <a:p>
            <a:endParaRPr lang="nl-NL" dirty="0" smtClean="0"/>
          </a:p>
          <a:p>
            <a:endParaRPr lang="nl-NL" dirty="0" smtClean="0"/>
          </a:p>
          <a:p>
            <a:endParaRPr lang="nl-NL"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13</a:t>
            </a:fld>
            <a:endParaRPr lang="nl-NL"/>
          </a:p>
        </p:txBody>
      </p:sp>
    </p:spTree>
    <p:extLst>
      <p:ext uri="{BB962C8B-B14F-4D97-AF65-F5344CB8AC3E}">
        <p14:creationId xmlns:p14="http://schemas.microsoft.com/office/powerpoint/2010/main" val="3420630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Dat</a:t>
            </a:r>
            <a:r>
              <a:rPr lang="en-US" dirty="0" smtClean="0"/>
              <a:t> </a:t>
            </a:r>
            <a:r>
              <a:rPr lang="en-US" dirty="0" err="1" smtClean="0"/>
              <a:t>brengt</a:t>
            </a:r>
            <a:r>
              <a:rPr lang="en-US" dirty="0" smtClean="0"/>
              <a:t> </a:t>
            </a:r>
            <a:r>
              <a:rPr lang="en-US" dirty="0" err="1" smtClean="0"/>
              <a:t>ons</a:t>
            </a:r>
            <a:r>
              <a:rPr lang="en-US" dirty="0" smtClean="0"/>
              <a:t> </a:t>
            </a:r>
            <a:r>
              <a:rPr lang="en-US" dirty="0" err="1" smtClean="0"/>
              <a:t>gelijk</a:t>
            </a:r>
            <a:r>
              <a:rPr lang="en-US" dirty="0" smtClean="0"/>
              <a:t> </a:t>
            </a:r>
            <a:r>
              <a:rPr lang="en-US" dirty="0" err="1" smtClean="0"/>
              <a:t>bij</a:t>
            </a:r>
            <a:r>
              <a:rPr lang="en-US" dirty="0" smtClean="0"/>
              <a:t> </a:t>
            </a:r>
            <a:r>
              <a:rPr lang="en-US" dirty="0" err="1" smtClean="0"/>
              <a:t>afstanden</a:t>
            </a:r>
            <a:r>
              <a:rPr lang="en-US" dirty="0" smtClean="0"/>
              <a:t>. </a:t>
            </a:r>
            <a:r>
              <a:rPr lang="en-US" dirty="0" err="1" smtClean="0"/>
              <a:t>Hier</a:t>
            </a:r>
            <a:r>
              <a:rPr lang="en-US" dirty="0" smtClean="0"/>
              <a:t> </a:t>
            </a:r>
            <a:r>
              <a:rPr lang="en-US" dirty="0" err="1" smtClean="0"/>
              <a:t>zien</a:t>
            </a:r>
            <a:r>
              <a:rPr lang="en-US" dirty="0" smtClean="0"/>
              <a:t> we de </a:t>
            </a:r>
            <a:r>
              <a:rPr lang="en-US" dirty="0" err="1" smtClean="0"/>
              <a:t>grootste</a:t>
            </a:r>
            <a:r>
              <a:rPr lang="en-US" dirty="0" smtClean="0"/>
              <a:t> nog </a:t>
            </a:r>
            <a:r>
              <a:rPr lang="en-US" dirty="0" err="1" smtClean="0"/>
              <a:t>sociale</a:t>
            </a:r>
            <a:r>
              <a:rPr lang="en-US" dirty="0" smtClean="0"/>
              <a:t> </a:t>
            </a:r>
            <a:r>
              <a:rPr lang="en-US" dirty="0" err="1" smtClean="0"/>
              <a:t>afstand</a:t>
            </a:r>
            <a:r>
              <a:rPr lang="en-US" dirty="0" smtClean="0"/>
              <a:t>. Die is nog best </a:t>
            </a:r>
            <a:r>
              <a:rPr lang="en-US" dirty="0" err="1" smtClean="0"/>
              <a:t>groot</a:t>
            </a:r>
            <a:r>
              <a:rPr lang="en-US" dirty="0" smtClean="0"/>
              <a:t>, en </a:t>
            </a:r>
            <a:r>
              <a:rPr lang="en-US" dirty="0" err="1" smtClean="0"/>
              <a:t>deze</a:t>
            </a:r>
            <a:r>
              <a:rPr lang="en-US" dirty="0" smtClean="0"/>
              <a:t> </a:t>
            </a:r>
            <a:r>
              <a:rPr lang="en-US" dirty="0" err="1" smtClean="0"/>
              <a:t>wordt</a:t>
            </a:r>
            <a:r>
              <a:rPr lang="en-US" dirty="0" smtClean="0"/>
              <a:t> </a:t>
            </a:r>
            <a:r>
              <a:rPr lang="en-US" dirty="0" err="1" smtClean="0"/>
              <a:t>gebruikt</a:t>
            </a:r>
            <a:r>
              <a:rPr lang="en-US" dirty="0" smtClean="0"/>
              <a:t> om het </a:t>
            </a:r>
            <a:r>
              <a:rPr lang="en-US" dirty="0" err="1" smtClean="0"/>
              <a:t>ijs</a:t>
            </a:r>
            <a:r>
              <a:rPr lang="en-US" dirty="0" smtClean="0"/>
              <a:t> </a:t>
            </a:r>
            <a:r>
              <a:rPr lang="en-US" dirty="0" err="1" smtClean="0"/>
              <a:t>te</a:t>
            </a:r>
            <a:r>
              <a:rPr lang="en-US" dirty="0" smtClean="0"/>
              <a:t> </a:t>
            </a:r>
            <a:r>
              <a:rPr lang="en-US" dirty="0" err="1" smtClean="0"/>
              <a:t>breken</a:t>
            </a:r>
            <a:r>
              <a:rPr lang="en-US" dirty="0" smtClean="0"/>
              <a:t>,</a:t>
            </a:r>
            <a:r>
              <a:rPr lang="en-US" baseline="0" dirty="0" smtClean="0"/>
              <a:t> of </a:t>
            </a:r>
            <a:r>
              <a:rPr lang="en-US" baseline="0" dirty="0" err="1" smtClean="0"/>
              <a:t>iemand</a:t>
            </a:r>
            <a:r>
              <a:rPr lang="en-US" baseline="0" dirty="0" smtClean="0"/>
              <a:t> de </a:t>
            </a:r>
            <a:r>
              <a:rPr lang="en-US" baseline="0" dirty="0" err="1" smtClean="0"/>
              <a:t>ruimte</a:t>
            </a:r>
            <a:r>
              <a:rPr lang="en-US" baseline="0" dirty="0" smtClean="0"/>
              <a:t> </a:t>
            </a:r>
            <a:r>
              <a:rPr lang="en-US" baseline="0" dirty="0" err="1" smtClean="0"/>
              <a:t>te</a:t>
            </a:r>
            <a:r>
              <a:rPr lang="en-US" baseline="0" dirty="0" smtClean="0"/>
              <a:t> </a:t>
            </a:r>
            <a:r>
              <a:rPr lang="en-US" baseline="0" dirty="0" err="1" smtClean="0"/>
              <a:t>gunnen</a:t>
            </a:r>
            <a:r>
              <a:rPr lang="en-US" baseline="0" dirty="0" smtClean="0"/>
              <a:t> </a:t>
            </a:r>
            <a:r>
              <a:rPr lang="en-US" baseline="0" dirty="0" err="1" smtClean="0"/>
              <a:t>wanneer</a:t>
            </a:r>
            <a:r>
              <a:rPr lang="en-US" baseline="0" dirty="0" smtClean="0"/>
              <a:t> men (nog) </a:t>
            </a:r>
            <a:r>
              <a:rPr lang="en-US" baseline="0" dirty="0" err="1" smtClean="0"/>
              <a:t>niet</a:t>
            </a:r>
            <a:r>
              <a:rPr lang="en-US" baseline="0" dirty="0" smtClean="0"/>
              <a:t> op </a:t>
            </a:r>
            <a:r>
              <a:rPr lang="en-US" baseline="0" dirty="0" err="1" smtClean="0"/>
              <a:t>hun</a:t>
            </a:r>
            <a:r>
              <a:rPr lang="en-US" baseline="0" dirty="0" smtClean="0"/>
              <a:t> </a:t>
            </a:r>
            <a:r>
              <a:rPr lang="en-US" baseline="0" dirty="0" err="1" smtClean="0"/>
              <a:t>gemak</a:t>
            </a:r>
            <a:r>
              <a:rPr lang="en-US" baseline="0" dirty="0" smtClean="0"/>
              <a:t> is </a:t>
            </a:r>
            <a:r>
              <a:rPr lang="en-US" baseline="0" dirty="0" err="1" smtClean="0"/>
              <a:t>rond</a:t>
            </a:r>
            <a:r>
              <a:rPr lang="en-US" baseline="0" dirty="0" smtClean="0"/>
              <a:t> </a:t>
            </a:r>
            <a:r>
              <a:rPr lang="en-US" baseline="0" dirty="0" err="1" smtClean="0"/>
              <a:t>elkaar</a:t>
            </a:r>
            <a:r>
              <a:rPr lang="en-US" baseline="0" dirty="0" smtClean="0"/>
              <a:t>.</a:t>
            </a:r>
            <a:endParaRPr lang="en-US" dirty="0" smtClean="0"/>
          </a:p>
          <a:p>
            <a:endParaRPr lang="en-US" dirty="0" smtClean="0"/>
          </a:p>
          <a:p>
            <a:r>
              <a:rPr lang="en-US" dirty="0" err="1" smtClean="0"/>
              <a:t>Sociaal</a:t>
            </a:r>
            <a:r>
              <a:rPr lang="en-US" dirty="0" smtClean="0"/>
              <a:t> – </a:t>
            </a:r>
            <a:r>
              <a:rPr lang="en-US" dirty="0" err="1" smtClean="0"/>
              <a:t>vriendelijk</a:t>
            </a:r>
            <a:r>
              <a:rPr lang="en-US" dirty="0" smtClean="0"/>
              <a:t> - </a:t>
            </a:r>
            <a:r>
              <a:rPr lang="en-US" dirty="0" err="1" smtClean="0"/>
              <a:t>intiem</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14</a:t>
            </a:fld>
            <a:endParaRPr lang="nl-NL"/>
          </a:p>
        </p:txBody>
      </p:sp>
    </p:spTree>
    <p:extLst>
      <p:ext uri="{BB962C8B-B14F-4D97-AF65-F5344CB8AC3E}">
        <p14:creationId xmlns:p14="http://schemas.microsoft.com/office/powerpoint/2010/main" val="3201699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Kom</a:t>
            </a:r>
            <a:r>
              <a:rPr lang="en-US" dirty="0" smtClean="0"/>
              <a:t> je </a:t>
            </a:r>
            <a:r>
              <a:rPr lang="en-US" dirty="0" err="1" smtClean="0"/>
              <a:t>iets</a:t>
            </a:r>
            <a:r>
              <a:rPr lang="en-US" dirty="0" smtClean="0"/>
              <a:t> </a:t>
            </a:r>
            <a:r>
              <a:rPr lang="en-US" dirty="0" err="1" smtClean="0"/>
              <a:t>dichterbij</a:t>
            </a:r>
            <a:r>
              <a:rPr lang="en-US" dirty="0" smtClean="0"/>
              <a:t>, </a:t>
            </a:r>
            <a:r>
              <a:rPr lang="en-US" dirty="0" err="1" smtClean="0"/>
              <a:t>dan</a:t>
            </a:r>
            <a:r>
              <a:rPr lang="en-US" dirty="0" smtClean="0"/>
              <a:t> </a:t>
            </a:r>
            <a:r>
              <a:rPr lang="en-US" dirty="0" err="1" smtClean="0"/>
              <a:t>kom</a:t>
            </a:r>
            <a:r>
              <a:rPr lang="en-US" dirty="0" smtClean="0"/>
              <a:t> je in de </a:t>
            </a:r>
            <a:r>
              <a:rPr lang="en-US" dirty="0" err="1" smtClean="0"/>
              <a:t>vriendelijke</a:t>
            </a:r>
            <a:r>
              <a:rPr lang="en-US" dirty="0" smtClean="0"/>
              <a:t> zone. De </a:t>
            </a:r>
            <a:r>
              <a:rPr lang="en-US" dirty="0" err="1" smtClean="0"/>
              <a:t>afstand</a:t>
            </a:r>
            <a:r>
              <a:rPr lang="en-US" dirty="0" smtClean="0"/>
              <a:t> is al </a:t>
            </a:r>
            <a:r>
              <a:rPr lang="en-US" dirty="0" err="1" smtClean="0"/>
              <a:t>een</a:t>
            </a:r>
            <a:r>
              <a:rPr lang="en-US" dirty="0" smtClean="0"/>
              <a:t> </a:t>
            </a:r>
            <a:r>
              <a:rPr lang="en-US" dirty="0" err="1" smtClean="0"/>
              <a:t>stuk</a:t>
            </a:r>
            <a:r>
              <a:rPr lang="en-US" dirty="0" smtClean="0"/>
              <a:t> </a:t>
            </a:r>
            <a:r>
              <a:rPr lang="en-US" dirty="0" err="1" smtClean="0"/>
              <a:t>kleiner</a:t>
            </a:r>
            <a:r>
              <a:rPr lang="en-US" dirty="0" smtClean="0"/>
              <a:t>. </a:t>
            </a:r>
            <a:r>
              <a:rPr lang="en-US" dirty="0" err="1" smtClean="0"/>
              <a:t>Ook</a:t>
            </a:r>
            <a:r>
              <a:rPr lang="en-US" dirty="0" smtClean="0"/>
              <a:t> </a:t>
            </a:r>
            <a:r>
              <a:rPr lang="en-US" dirty="0" err="1" smtClean="0"/>
              <a:t>zien</a:t>
            </a:r>
            <a:r>
              <a:rPr lang="en-US" dirty="0" smtClean="0"/>
              <a:t> we </a:t>
            </a:r>
            <a:r>
              <a:rPr lang="en-US" dirty="0" err="1" smtClean="0"/>
              <a:t>hier</a:t>
            </a:r>
            <a:r>
              <a:rPr lang="en-US" dirty="0" smtClean="0"/>
              <a:t> </a:t>
            </a:r>
            <a:r>
              <a:rPr lang="en-US" dirty="0" err="1" smtClean="0"/>
              <a:t>dat</a:t>
            </a:r>
            <a:r>
              <a:rPr lang="en-US" dirty="0" smtClean="0"/>
              <a:t> </a:t>
            </a:r>
            <a:r>
              <a:rPr lang="en-US" dirty="0" err="1" smtClean="0"/>
              <a:t>zij</a:t>
            </a:r>
            <a:r>
              <a:rPr lang="en-US" baseline="0" dirty="0" smtClean="0"/>
              <a:t> </a:t>
            </a:r>
            <a:r>
              <a:rPr lang="en-US" baseline="0" dirty="0" err="1" smtClean="0"/>
              <a:t>haar</a:t>
            </a:r>
            <a:r>
              <a:rPr lang="en-US" baseline="0" dirty="0" smtClean="0"/>
              <a:t> </a:t>
            </a:r>
            <a:r>
              <a:rPr lang="en-US" baseline="0" dirty="0" err="1" smtClean="0"/>
              <a:t>armen</a:t>
            </a:r>
            <a:r>
              <a:rPr lang="en-US" baseline="0" dirty="0" smtClean="0"/>
              <a:t> </a:t>
            </a:r>
            <a:r>
              <a:rPr lang="en-US" baseline="0" dirty="0" err="1" smtClean="0"/>
              <a:t>ook</a:t>
            </a:r>
            <a:r>
              <a:rPr lang="en-US" baseline="0" dirty="0" smtClean="0"/>
              <a:t> </a:t>
            </a:r>
            <a:r>
              <a:rPr lang="en-US" baseline="0" dirty="0" err="1" smtClean="0"/>
              <a:t>iets</a:t>
            </a:r>
            <a:r>
              <a:rPr lang="en-US" baseline="0" dirty="0" smtClean="0"/>
              <a:t> </a:t>
            </a:r>
            <a:r>
              <a:rPr lang="en-US" baseline="0" dirty="0" err="1" smtClean="0"/>
              <a:t>meer</a:t>
            </a:r>
            <a:r>
              <a:rPr lang="en-US" baseline="0" dirty="0" smtClean="0"/>
              <a:t> </a:t>
            </a:r>
            <a:r>
              <a:rPr lang="en-US" baseline="0" dirty="0" err="1" smtClean="0"/>
              <a:t>heeft</a:t>
            </a:r>
            <a:r>
              <a:rPr lang="en-US" baseline="0" dirty="0" smtClean="0"/>
              <a:t> </a:t>
            </a:r>
            <a:r>
              <a:rPr lang="en-US" baseline="0" dirty="0" err="1" smtClean="0"/>
              <a:t>laten</a:t>
            </a:r>
            <a:r>
              <a:rPr lang="en-US" baseline="0" dirty="0" smtClean="0"/>
              <a:t> </a:t>
            </a:r>
            <a:r>
              <a:rPr lang="en-US" baseline="0" dirty="0" err="1" smtClean="0"/>
              <a:t>zaken</a:t>
            </a:r>
            <a:r>
              <a:rPr lang="en-US" baseline="0" dirty="0" smtClean="0"/>
              <a:t>, </a:t>
            </a:r>
            <a:r>
              <a:rPr lang="en-US" baseline="0" dirty="0" err="1" smtClean="0"/>
              <a:t>waardoor</a:t>
            </a:r>
            <a:r>
              <a:rPr lang="en-US" baseline="0" dirty="0" smtClean="0"/>
              <a:t> </a:t>
            </a:r>
            <a:r>
              <a:rPr lang="en-US" baseline="0" dirty="0" err="1" smtClean="0"/>
              <a:t>er</a:t>
            </a:r>
            <a:r>
              <a:rPr lang="en-US" baseline="0" dirty="0" smtClean="0"/>
              <a:t> minder </a:t>
            </a:r>
            <a:r>
              <a:rPr lang="en-US" baseline="0" dirty="0" err="1" smtClean="0"/>
              <a:t>een</a:t>
            </a:r>
            <a:r>
              <a:rPr lang="en-US" baseline="0" dirty="0" smtClean="0"/>
              <a:t> </a:t>
            </a:r>
            <a:r>
              <a:rPr lang="en-US" baseline="0" dirty="0" err="1" smtClean="0"/>
              <a:t>barriere</a:t>
            </a:r>
            <a:r>
              <a:rPr lang="en-US" baseline="0" dirty="0" smtClean="0"/>
              <a:t> is.</a:t>
            </a:r>
          </a:p>
          <a:p>
            <a:endParaRPr lang="en-US" dirty="0" smtClean="0"/>
          </a:p>
          <a:p>
            <a:endParaRPr lang="en-US" dirty="0" smtClean="0"/>
          </a:p>
          <a:p>
            <a:r>
              <a:rPr lang="en-US" dirty="0" err="1" smtClean="0"/>
              <a:t>Sociaal</a:t>
            </a:r>
            <a:r>
              <a:rPr lang="en-US" dirty="0" smtClean="0"/>
              <a:t> – </a:t>
            </a:r>
            <a:r>
              <a:rPr lang="en-US" dirty="0" err="1" smtClean="0"/>
              <a:t>vriendelijk</a:t>
            </a:r>
            <a:r>
              <a:rPr lang="en-US" dirty="0" smtClean="0"/>
              <a:t> - </a:t>
            </a:r>
            <a:r>
              <a:rPr lang="en-US" dirty="0" err="1" smtClean="0"/>
              <a:t>intiem</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15</a:t>
            </a:fld>
            <a:endParaRPr lang="nl-NL"/>
          </a:p>
        </p:txBody>
      </p:sp>
    </p:spTree>
    <p:extLst>
      <p:ext uri="{BB962C8B-B14F-4D97-AF65-F5344CB8AC3E}">
        <p14:creationId xmlns:p14="http://schemas.microsoft.com/office/powerpoint/2010/main" val="158867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smtClean="0"/>
              <a:t>Nog een stapje verder en je zit in de intieme zone. Dat spreekt</a:t>
            </a:r>
            <a:r>
              <a:rPr lang="nl-NL" baseline="0" noProof="0" dirty="0" smtClean="0"/>
              <a:t> eigenlijk wel voor zich, lijkt me.</a:t>
            </a:r>
          </a:p>
          <a:p>
            <a:endParaRPr lang="nl-NL" baseline="0" noProof="0" dirty="0" smtClean="0"/>
          </a:p>
          <a:p>
            <a:r>
              <a:rPr lang="nl-NL" baseline="0" noProof="0" dirty="0" smtClean="0"/>
              <a:t>Zoals deze plaatjes al doen vermoeden, kun je deze informatie gebruiken om te zien of het een beetje botert tussen mensen. Vaak zie je mensen eerst een grote afstand houden, en dan volgt er toenadering. Hierop reageert het lichaam automatisch. Dus ben jij in gesprek met iemand die je wel leuk vindt, dan </a:t>
            </a:r>
            <a:r>
              <a:rPr lang="nl-NL" baseline="0" noProof="0" dirty="0" err="1" smtClean="0"/>
              <a:t>zul</a:t>
            </a:r>
            <a:r>
              <a:rPr lang="nl-NL" baseline="0" noProof="0" dirty="0" smtClean="0"/>
              <a:t> je haast automatisch de afstand gaan verkleinen. De vraag is dan of de ander dat toestaat, want daar is de reactie ook automatisch. Hoe vaak heb ik wel niet gezien dat een man een flinke stap richting een vrouw neemt, en dat zij vrijwel meteen reageert met haar bovenlichaam naar achteren. </a:t>
            </a:r>
          </a:p>
          <a:p>
            <a:endParaRPr lang="nl-NL" baseline="0" noProof="0" dirty="0" smtClean="0"/>
          </a:p>
          <a:p>
            <a:r>
              <a:rPr lang="nl-NL" baseline="0" noProof="0" dirty="0" smtClean="0"/>
              <a:t>Overigens kun je deze informatie ook gebruiken om te zien of iemand uit een dorp komt of uit een grote stad. De getoonde afstanden moet je zien als zones, en bij mensen uit een grote stad zijn de zones kleiner. Ze zijn gewend aan minder persoonlijke ruimte. Het meeste valt dit op wanneer mensen de hand schudden. (doe voor)</a:t>
            </a:r>
            <a:endParaRPr lang="nl-NL" noProof="0" dirty="0" smtClean="0"/>
          </a:p>
          <a:p>
            <a:endParaRPr lang="nl-NL" noProof="0" dirty="0" smtClean="0"/>
          </a:p>
          <a:p>
            <a:r>
              <a:rPr lang="nl-NL" noProof="0" dirty="0" smtClean="0"/>
              <a:t>Dan gaan</a:t>
            </a:r>
            <a:r>
              <a:rPr lang="nl-NL" baseline="0" noProof="0" dirty="0" smtClean="0"/>
              <a:t> we nu verder met een voorbeeld dat handig voor bij </a:t>
            </a:r>
            <a:r>
              <a:rPr lang="nl-NL" baseline="0" noProof="0" dirty="0" err="1" smtClean="0"/>
              <a:t>Inter-Actief</a:t>
            </a:r>
            <a:r>
              <a:rPr lang="nl-NL" baseline="0" noProof="0" dirty="0" smtClean="0"/>
              <a:t> op de bank.</a:t>
            </a:r>
            <a:endParaRPr lang="nl-NL" noProof="0" dirty="0"/>
          </a:p>
        </p:txBody>
      </p:sp>
      <p:sp>
        <p:nvSpPr>
          <p:cNvPr id="4" name="Slide Number Placeholder 3"/>
          <p:cNvSpPr>
            <a:spLocks noGrp="1"/>
          </p:cNvSpPr>
          <p:nvPr>
            <p:ph type="sldNum" sz="quarter" idx="10"/>
          </p:nvPr>
        </p:nvSpPr>
        <p:spPr/>
        <p:txBody>
          <a:bodyPr/>
          <a:lstStyle/>
          <a:p>
            <a:fld id="{8AD6553E-BABD-4D7D-A840-DF69300F75B6}" type="slidenum">
              <a:rPr lang="nl-NL" smtClean="0"/>
              <a:t>16</a:t>
            </a:fld>
            <a:endParaRPr lang="nl-NL"/>
          </a:p>
        </p:txBody>
      </p:sp>
    </p:spTree>
    <p:extLst>
      <p:ext uri="{BB962C8B-B14F-4D97-AF65-F5344CB8AC3E}">
        <p14:creationId xmlns:p14="http://schemas.microsoft.com/office/powerpoint/2010/main" val="3151262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Omdat</a:t>
            </a:r>
            <a:r>
              <a:rPr lang="nl-NL" baseline="0" dirty="0" smtClean="0"/>
              <a:t> jullie bij </a:t>
            </a:r>
            <a:r>
              <a:rPr lang="nl-NL" baseline="0" dirty="0" err="1" smtClean="0"/>
              <a:t>Inter-Actief</a:t>
            </a:r>
            <a:r>
              <a:rPr lang="nl-NL" baseline="0" dirty="0" smtClean="0"/>
              <a:t> zo’n bank hebben staan leek dit me wel een leuk plaatje. Ik verwacht eigenlijk ook wel dat je zoiets als dit met enige regelmaat ziet.</a:t>
            </a:r>
          </a:p>
          <a:p>
            <a:endParaRPr lang="nl-NL" baseline="0" dirty="0" smtClean="0"/>
          </a:p>
          <a:p>
            <a:r>
              <a:rPr lang="nl-NL" baseline="0" dirty="0" smtClean="0"/>
              <a:t>Wat gebeurt hier nu? In het algemeen zien we dat hij helemaal links en zij helemaal rechts elkaar mogen. De kerel in het midden bevalt het niet, en dat richt zich op de andere man. Hoe weten we dit? De gezichten vertellen het eigenlijk al, maar de rest van het lichaam zegt veel meer.</a:t>
            </a:r>
          </a:p>
          <a:p>
            <a:endParaRPr lang="nl-NL" baseline="0" dirty="0" smtClean="0"/>
          </a:p>
          <a:p>
            <a:r>
              <a:rPr lang="nl-NL" baseline="0" dirty="0" smtClean="0"/>
              <a:t>De mensen op de uiteindes proberen de afstand tussen elkaar te verkleinen. In dit geval trekt de man links de aandacht, omdat de dame rechts de meeste moeite doet de afstand te verkleinen. Op basis daarvan kun wel zeggen dat hij haar wel enigszins bevalt.</a:t>
            </a:r>
          </a:p>
          <a:p>
            <a:endParaRPr lang="nl-NL" baseline="0" dirty="0" smtClean="0"/>
          </a:p>
          <a:p>
            <a:r>
              <a:rPr lang="nl-NL" baseline="0" dirty="0" smtClean="0"/>
              <a:t>Het blijkt ook uit het ontbreken van </a:t>
            </a:r>
            <a:r>
              <a:rPr lang="nl-NL" baseline="0" dirty="0" err="1" smtClean="0"/>
              <a:t>barrieres</a:t>
            </a:r>
            <a:r>
              <a:rPr lang="nl-NL" baseline="0" dirty="0" smtClean="0"/>
              <a:t>, door op de buitenste hand te leunen is het bovenlichaam helemaal </a:t>
            </a:r>
            <a:r>
              <a:rPr lang="nl-NL" baseline="0" dirty="0" err="1" smtClean="0"/>
              <a:t>barriere</a:t>
            </a:r>
            <a:r>
              <a:rPr lang="nl-NL" baseline="0" dirty="0" smtClean="0"/>
              <a:t>-vrij. Maar het sterkste signaal hier is dat zowel de man als de vrouw hetzelfde doen. Ze spiegelen elkaar. En dat zegt: Deze mensen hebben een klik met elkaar. Dat hoeft niet per </a:t>
            </a:r>
            <a:r>
              <a:rPr lang="nl-NL" baseline="0" dirty="0" err="1" smtClean="0"/>
              <a:t>sé</a:t>
            </a:r>
            <a:r>
              <a:rPr lang="nl-NL" baseline="0" dirty="0" smtClean="0"/>
              <a:t> romantisch te zijn.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17</a:t>
            </a:fld>
            <a:endParaRPr lang="nl-NL"/>
          </a:p>
        </p:txBody>
      </p:sp>
    </p:spTree>
    <p:extLst>
      <p:ext uri="{BB962C8B-B14F-4D97-AF65-F5344CB8AC3E}">
        <p14:creationId xmlns:p14="http://schemas.microsoft.com/office/powerpoint/2010/main" val="1192430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Collega’s en goede</a:t>
            </a:r>
            <a:r>
              <a:rPr lang="nl-NL" baseline="0" dirty="0" smtClean="0"/>
              <a:t> vrienden spiegelen elkaar ook. Dit spiegelen gaat zelfs zo ver dat je er extra informatie uit kan halen. Zo spiegelen koppels elkaar, en hoe langer ze samen zijn des te meer ze op elkaar gaan lijken. Ze zullen elkaars houdingen spiegelen, maar ook bepaalde uitdrukkingen van elkaar overnemen. Over een langere periode zie je zelfs de kledingstijlen naar elkaar toe kruipen.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18</a:t>
            </a:fld>
            <a:endParaRPr lang="nl-NL"/>
          </a:p>
        </p:txBody>
      </p:sp>
    </p:spTree>
    <p:extLst>
      <p:ext uri="{BB962C8B-B14F-4D97-AF65-F5344CB8AC3E}">
        <p14:creationId xmlns:p14="http://schemas.microsoft.com/office/powerpoint/2010/main" val="124290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Ik wil straks</a:t>
            </a:r>
            <a:r>
              <a:rPr lang="nl-NL" baseline="0" dirty="0" smtClean="0"/>
              <a:t> nog even terugkomen op wat mensen doen wanneer ze elkaar mogen en het over daten en relaties hebben. Maar eerst is nog een andere categorie van signalen die genoemd moet worden: </a:t>
            </a:r>
            <a:r>
              <a:rPr lang="nl-NL" baseline="0" dirty="0" err="1" smtClean="0"/>
              <a:t>Pacifiers</a:t>
            </a:r>
            <a:endParaRPr lang="nl-NL" baseline="0" dirty="0" smtClean="0"/>
          </a:p>
          <a:p>
            <a:endParaRPr lang="nl-NL" baseline="0" dirty="0" smtClean="0"/>
          </a:p>
          <a:p>
            <a:r>
              <a:rPr lang="nl-NL" baseline="0" dirty="0" err="1" smtClean="0"/>
              <a:t>Pacifiers</a:t>
            </a:r>
            <a:r>
              <a:rPr lang="nl-NL" baseline="0" dirty="0" smtClean="0"/>
              <a:t> zie je wanneer mensen:</a:t>
            </a:r>
          </a:p>
          <a:p>
            <a:endParaRPr lang="nl-NL" baseline="0" dirty="0" smtClean="0"/>
          </a:p>
          <a:p>
            <a:r>
              <a:rPr lang="nl-NL" baseline="0" dirty="0" smtClean="0"/>
              <a:t>Onrustig zijn</a:t>
            </a:r>
          </a:p>
          <a:p>
            <a:r>
              <a:rPr lang="nl-NL" baseline="0" dirty="0" smtClean="0"/>
              <a:t>Nerveus zijn</a:t>
            </a:r>
          </a:p>
          <a:p>
            <a:r>
              <a:rPr lang="nl-NL" dirty="0" smtClean="0"/>
              <a:t>Zich onzeker voelen</a:t>
            </a:r>
          </a:p>
          <a:p>
            <a:endParaRPr lang="nl-NL" dirty="0" smtClean="0"/>
          </a:p>
          <a:p>
            <a:r>
              <a:rPr lang="nl-NL" dirty="0" smtClean="0"/>
              <a:t>De meeste bekende </a:t>
            </a:r>
            <a:r>
              <a:rPr lang="nl-NL" dirty="0" err="1" smtClean="0"/>
              <a:t>pacifier</a:t>
            </a:r>
            <a:r>
              <a:rPr lang="nl-NL" baseline="0" dirty="0" smtClean="0"/>
              <a:t> is wel tikken. Tikken met je vingers op tafel, een voet op en neer wippen, met een pen tegen een kladblok slaan, het zijn allemaal tekens dat iemand onrustig is. Zie je dit tijdens vergaderingen dan vindt die persoon dat de  boel wat sneller moet gaan. Eventueel omdat ze hele vergadering niet zien zitten, of omdat ze op een bepaald onderwerp zitten te wachten.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19</a:t>
            </a:fld>
            <a:endParaRPr lang="nl-NL"/>
          </a:p>
        </p:txBody>
      </p:sp>
    </p:spTree>
    <p:extLst>
      <p:ext uri="{BB962C8B-B14F-4D97-AF65-F5344CB8AC3E}">
        <p14:creationId xmlns:p14="http://schemas.microsoft.com/office/powerpoint/2010/main" val="295110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Hier hebben we een</a:t>
            </a:r>
            <a:r>
              <a:rPr lang="nl-NL" baseline="0" dirty="0" smtClean="0"/>
              <a:t> signaal dat vaak te zien is vlak voor een belangrijk gesprek. Men raakt de nek aan wrijft met de vingers van achter naar voren. Hoe duidelijker en langer je iemand dit ziet doen des te nerveuzer zijn ze. Dit signaal zie je vaker bij mannen dan bij vrouwen. Bij vrouwen komt het vaker voor dat ze wrijven vanaf hun borstbeen over hun sleutelbeen naar de zij van de nek:</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Vrouwen ook redelijk</a:t>
            </a:r>
            <a:r>
              <a:rPr lang="nl-NL" baseline="0" dirty="0" smtClean="0"/>
              <a:t> vaak gewoon hun hand daar, zonder beweging. Ook hier geldt dat het een signaal is van nervositeit, iemand maakt zich zorgen.</a:t>
            </a:r>
            <a:endParaRPr lang="nl-NL" dirty="0" smtClean="0"/>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Mannen een vrouwen wrijven allebei met de platte hand achter</a:t>
            </a:r>
            <a:r>
              <a:rPr lang="nl-NL" baseline="0" dirty="0" smtClean="0"/>
              <a:t> over hun nek wanneer ze zich in een pijnlijke situatie bevinden. It’s a </a:t>
            </a:r>
            <a:r>
              <a:rPr lang="nl-NL" baseline="0" dirty="0" err="1" smtClean="0"/>
              <a:t>pain</a:t>
            </a:r>
            <a:r>
              <a:rPr lang="nl-NL" baseline="0" dirty="0" smtClean="0"/>
              <a:t> in the </a:t>
            </a:r>
            <a:r>
              <a:rPr lang="nl-NL" baseline="0" dirty="0" err="1" smtClean="0"/>
              <a:t>neck</a:t>
            </a:r>
            <a:r>
              <a:rPr lang="nl-NL" baseline="0" dirty="0" smtClean="0"/>
              <a:t>! Dit signaal is niet zozeer eentje van nervositeit maar veel meer van de zorgen, er is een probleem. Wanneer iemand echt met iets zit nemen ze deze houding zittend aan.</a:t>
            </a:r>
            <a:endParaRPr lang="nl-NL" dirty="0" smtClean="0"/>
          </a:p>
          <a:p>
            <a:endParaRPr lang="nl-NL" dirty="0" smtClean="0"/>
          </a:p>
          <a:p>
            <a:r>
              <a:rPr lang="nl-NL" dirty="0" smtClean="0"/>
              <a:t>Uit</a:t>
            </a:r>
            <a:r>
              <a:rPr lang="nl-NL" baseline="0" dirty="0" smtClean="0"/>
              <a:t> dezelfde categorie is de hand op het voorhoofd zoals hier. Deze dame zit ook met een probleem waar ze zo 1-2-3 geen oplossing voor ziet. Dit signaal is iets minder intens dan de vorige. Hiervoor geldt een simpele regel: Hoe intenser en meer huid-op-huid contact er is, des te sterker is de </a:t>
            </a:r>
            <a:r>
              <a:rPr lang="nl-NL" baseline="0" dirty="0" err="1" smtClean="0"/>
              <a:t>pacifier</a:t>
            </a:r>
            <a:r>
              <a:rPr lang="nl-NL" baseline="0" dirty="0" smtClean="0"/>
              <a:t>. Bij extreme zorgen zie je ook dat beide handen gebruikt worden, en dat een groter oppervlak aangeraakt wordt.</a:t>
            </a:r>
          </a:p>
          <a:p>
            <a:endParaRPr lang="nl-NL" baseline="0" dirty="0" smtClean="0"/>
          </a:p>
          <a:p>
            <a:r>
              <a:rPr lang="nl-NL" dirty="0" err="1" smtClean="0"/>
              <a:t>Pacifiers</a:t>
            </a:r>
            <a:r>
              <a:rPr lang="nl-NL" dirty="0" smtClean="0"/>
              <a:t> zijn een hele brede categorie, maar ik hou het hier even bij de </a:t>
            </a:r>
            <a:r>
              <a:rPr lang="nl-NL" dirty="0" err="1" smtClean="0"/>
              <a:t>pacifiers</a:t>
            </a:r>
            <a:r>
              <a:rPr lang="nl-NL" dirty="0" smtClean="0"/>
              <a:t> die je in de buurt van het gezicht ziet. Andere veel voorkomende </a:t>
            </a:r>
            <a:r>
              <a:rPr lang="nl-NL" dirty="0" err="1" smtClean="0"/>
              <a:t>pacifiers</a:t>
            </a:r>
            <a:r>
              <a:rPr lang="nl-NL" baseline="0" dirty="0" smtClean="0"/>
              <a:t> zijn de handen over de benen wrijven, of een hand over de bovenarm wrijven.</a:t>
            </a:r>
          </a:p>
          <a:p>
            <a:endParaRPr lang="nl-NL" baseline="0" dirty="0" smtClean="0"/>
          </a:p>
          <a:p>
            <a:r>
              <a:rPr lang="nl-NL" baseline="0" dirty="0" smtClean="0"/>
              <a:t>Wanneer je </a:t>
            </a:r>
            <a:r>
              <a:rPr lang="nl-NL" baseline="0" dirty="0" err="1" smtClean="0"/>
              <a:t>pacifiers</a:t>
            </a:r>
            <a:r>
              <a:rPr lang="nl-NL" baseline="0" dirty="0" smtClean="0"/>
              <a:t> ziet dan is een persoon onzeker aan het worden, of nerveus. Iemand voelt zich eigenlijk ongemakkelijk, en zie je dit binnen een gesprek dan gaat het niet goed. Als je goed oplet kun je zien bij welke onderwerpen de </a:t>
            </a:r>
            <a:r>
              <a:rPr lang="nl-NL" baseline="0" dirty="0" err="1" smtClean="0"/>
              <a:t>pacifiers</a:t>
            </a:r>
            <a:r>
              <a:rPr lang="nl-NL" baseline="0" dirty="0" smtClean="0"/>
              <a:t> toenemen en bij welke er geen </a:t>
            </a:r>
            <a:r>
              <a:rPr lang="nl-NL" baseline="0" dirty="0" err="1" smtClean="0"/>
              <a:t>pacifiers</a:t>
            </a:r>
            <a:r>
              <a:rPr lang="nl-NL" baseline="0" dirty="0" smtClean="0"/>
              <a:t> zijn. Een goede graadmeter over waar mensen zich zeker over voelen.</a:t>
            </a:r>
          </a:p>
          <a:p>
            <a:endParaRPr lang="nl-NL" baseline="0" dirty="0" smtClean="0"/>
          </a:p>
          <a:p>
            <a:r>
              <a:rPr lang="nl-NL" baseline="0" dirty="0" smtClean="0"/>
              <a:t>Maar het gezicht toont ook afkeer, en doet dit heel vaak automatisch. Dit neemt meestal de vorm aan van </a:t>
            </a:r>
            <a:r>
              <a:rPr lang="nl-NL" baseline="0" dirty="0" err="1" smtClean="0"/>
              <a:t>eye-blocking</a:t>
            </a:r>
            <a:endParaRPr lang="nl-NL" dirty="0" smtClean="0"/>
          </a:p>
          <a:p>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20</a:t>
            </a:fld>
            <a:endParaRPr lang="nl-NL"/>
          </a:p>
        </p:txBody>
      </p:sp>
    </p:spTree>
    <p:extLst>
      <p:ext uri="{BB962C8B-B14F-4D97-AF65-F5344CB8AC3E}">
        <p14:creationId xmlns:p14="http://schemas.microsoft.com/office/powerpoint/2010/main" val="4060282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3</a:t>
            </a:fld>
            <a:endParaRPr lang="nl-NL"/>
          </a:p>
        </p:txBody>
      </p:sp>
    </p:spTree>
    <p:extLst>
      <p:ext uri="{BB962C8B-B14F-4D97-AF65-F5344CB8AC3E}">
        <p14:creationId xmlns:p14="http://schemas.microsoft.com/office/powerpoint/2010/main" val="220844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Deze plaatjes</a:t>
            </a:r>
            <a:r>
              <a:rPr lang="nl-NL" baseline="0" dirty="0" smtClean="0"/>
              <a:t> spreken voor zich. Mensen wrijven heel snel bij of in hun oog wanneer ze iets afkeuren. Zie je dit tijdens een gesprek, stop dan onmiddellijk met waar je het over hebt, en begin over iets anders. Dit telt extra zwaar tijdens een date. Op zo’n moment als dit denkt zij: Sukkel…</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21</a:t>
            </a:fld>
            <a:endParaRPr lang="nl-NL"/>
          </a:p>
        </p:txBody>
      </p:sp>
    </p:spTree>
    <p:extLst>
      <p:ext uri="{BB962C8B-B14F-4D97-AF65-F5344CB8AC3E}">
        <p14:creationId xmlns:p14="http://schemas.microsoft.com/office/powerpoint/2010/main" val="1048547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Dat brengt ons bij uitgaan en daten. Hier borduur</a:t>
            </a:r>
            <a:r>
              <a:rPr lang="nl-NL" baseline="0" dirty="0" smtClean="0"/>
              <a:t> ik voort op lichaamstaal, maar vertel ik ook een aantal feitjes daarbuiten die erg interessant zijn. Eigenlijk is alles van hiervoor van toepassing bij daten en flirten.</a:t>
            </a:r>
          </a:p>
          <a:p>
            <a:endParaRPr lang="nl-NL" baseline="0" dirty="0" smtClean="0"/>
          </a:p>
          <a:p>
            <a:r>
              <a:rPr lang="nl-NL" baseline="0" dirty="0" smtClean="0"/>
              <a:t>Let op de voeten, zo weet je of iemand er met de aandacht een beetje bij is</a:t>
            </a:r>
          </a:p>
          <a:p>
            <a:r>
              <a:rPr lang="nl-NL" baseline="0" dirty="0" smtClean="0"/>
              <a:t>Zie je </a:t>
            </a:r>
            <a:r>
              <a:rPr lang="nl-NL" baseline="0" dirty="0" err="1" smtClean="0"/>
              <a:t>pacifiers</a:t>
            </a:r>
            <a:r>
              <a:rPr lang="nl-NL" baseline="0" dirty="0" smtClean="0"/>
              <a:t> of tekenen van afkeer bij bepaalde onderwerpen?</a:t>
            </a:r>
          </a:p>
          <a:p>
            <a:r>
              <a:rPr lang="nl-NL" baseline="0" dirty="0" smtClean="0"/>
              <a:t>Wordt er gespiegeld? </a:t>
            </a:r>
            <a:endParaRPr lang="nl-NL"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22</a:t>
            </a:fld>
            <a:endParaRPr lang="nl-NL"/>
          </a:p>
        </p:txBody>
      </p:sp>
    </p:spTree>
    <p:extLst>
      <p:ext uri="{BB962C8B-B14F-4D97-AF65-F5344CB8AC3E}">
        <p14:creationId xmlns:p14="http://schemas.microsoft.com/office/powerpoint/2010/main" val="929304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Dan zit je al bij een date, maar</a:t>
            </a:r>
            <a:r>
              <a:rPr lang="nl-NL" baseline="0" dirty="0" smtClean="0"/>
              <a:t> hoe weet je nu of iemand je leuk vindt? Hoe kun je inschatten of iemand uitvragen kans van slagen heeft? Dat is eigenlijk bedrieglijk simpel en voor vrouwen frustrerend proces.</a:t>
            </a:r>
          </a:p>
          <a:p>
            <a:endParaRPr lang="nl-NL" baseline="0" dirty="0" smtClean="0"/>
          </a:p>
          <a:p>
            <a:r>
              <a:rPr lang="nl-NL" baseline="0" dirty="0" smtClean="0"/>
              <a:t>Ze zullen in alle gevallen hun aandacht op jou richten. Let op die voeten! Vervolgens zal ze proberen </a:t>
            </a:r>
            <a:r>
              <a:rPr lang="nl-NL" baseline="0" dirty="0" err="1" smtClean="0"/>
              <a:t>oog-contact</a:t>
            </a:r>
            <a:r>
              <a:rPr lang="nl-NL" baseline="0" dirty="0" smtClean="0"/>
              <a:t> te maken. Lukt dit, dan kijkt ze kort, en weer weg. Soms al met een kleine glimlach, maar meestal nog niet. Daarna probeert ze nog eens oogcontact te maken, en kijkt meestal ook iets langer met een subtiele glimlach. Tenminste, als jij dat mogelijk maakt. Mannen snappen er doorgaans geen bal van, en denken dan allemaal hetzelfde:</a:t>
            </a:r>
            <a:endParaRPr lang="nl-NL" dirty="0" smtClean="0"/>
          </a:p>
          <a:p>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23</a:t>
            </a:fld>
            <a:endParaRPr lang="nl-NL"/>
          </a:p>
        </p:txBody>
      </p:sp>
    </p:spTree>
    <p:extLst>
      <p:ext uri="{BB962C8B-B14F-4D97-AF65-F5344CB8AC3E}">
        <p14:creationId xmlns:p14="http://schemas.microsoft.com/office/powerpoint/2010/main" val="3363075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Dit oogcontact-proces</a:t>
            </a:r>
            <a:r>
              <a:rPr lang="nl-NL" baseline="0" dirty="0" smtClean="0"/>
              <a:t> verloopt vrijwel nooit soepel, en gemiddeld moet een vrouw tot 5 keer toe proberen dat eerste oogcontact te maken voor een man het een beetje door begint te krijgen. En dit is wanneer oogcontact maken al mogelijk is. Gaat dit niet, omdat je met je rug naar haar staat, dan zal ze proberen eerst je aandacht te trekken met geluid. Ze gaan harder praten, lachen plots vaker en luider om wat bijvoorbeeld een vriendin zegt. Kijk jij dan om, dan bingo!</a:t>
            </a:r>
          </a:p>
          <a:p>
            <a:endParaRPr lang="nl-NL" baseline="0" dirty="0" smtClean="0"/>
          </a:p>
          <a:p>
            <a:r>
              <a:rPr lang="nl-NL" baseline="0" dirty="0" smtClean="0"/>
              <a:t>En volgt poging 1 van de 5…</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24</a:t>
            </a:fld>
            <a:endParaRPr lang="nl-NL"/>
          </a:p>
        </p:txBody>
      </p:sp>
    </p:spTree>
    <p:extLst>
      <p:ext uri="{BB962C8B-B14F-4D97-AF65-F5344CB8AC3E}">
        <p14:creationId xmlns:p14="http://schemas.microsoft.com/office/powerpoint/2010/main" val="1384569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Is dat eerste oogcontact</a:t>
            </a:r>
            <a:r>
              <a:rPr lang="nl-NL" baseline="0" dirty="0" smtClean="0"/>
              <a:t> gemaakt, en het tweede ook, dan kun je rustig op haar afstappen. Doe dit nooit recht van voren maar vanaf een hoek van 45 graden. Dit voelt fijner voor haar omdat ze zo nog altijd een gevoel van vrijheid heeft. Recht van voren op iemand afstappen is confronterend. </a:t>
            </a:r>
          </a:p>
          <a:p>
            <a:endParaRPr lang="nl-NL" baseline="0" dirty="0" smtClean="0"/>
          </a:p>
          <a:p>
            <a:r>
              <a:rPr lang="nl-NL" baseline="0" dirty="0" smtClean="0"/>
              <a:t>Hou ook je afstand. En dan de openingszin: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25</a:t>
            </a:fld>
            <a:endParaRPr lang="nl-NL"/>
          </a:p>
        </p:txBody>
      </p:sp>
    </p:spTree>
    <p:extLst>
      <p:ext uri="{BB962C8B-B14F-4D97-AF65-F5344CB8AC3E}">
        <p14:creationId xmlns:p14="http://schemas.microsoft.com/office/powerpoint/2010/main" val="419849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Niks van dat geneuzel over gevallen engellen, gebroken ijs, of gratis drankjes. Gewoon Hoi! Gevolgd door iets als: Wat doe</a:t>
            </a:r>
            <a:r>
              <a:rPr lang="nl-NL" baseline="0" dirty="0" smtClean="0"/>
              <a:t> jij hier? Dat lijkt een overbodige vraag, maar het is een hele toegankelijke ijsbreker. Je hoeft jezelf ook nog niet voor te stellen, dat komt iets later nog wel.</a:t>
            </a:r>
          </a:p>
          <a:p>
            <a:endParaRPr lang="nl-NL" baseline="0" dirty="0" smtClean="0"/>
          </a:p>
          <a:p>
            <a:r>
              <a:rPr lang="nl-NL" baseline="0" dirty="0" smtClean="0"/>
              <a:t>Babbel een beetje verder, en zorg er vooral voor dat zij aan het woord komt! Heel plat gezegd komt praten met een vrouw neer op de juiste vragen stellen. Tijdens zo’n gesprek merk je vanzelf of het goed gaat door haar lichaamstaal in de gaten te houden.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26</a:t>
            </a:fld>
            <a:endParaRPr lang="nl-NL"/>
          </a:p>
        </p:txBody>
      </p:sp>
    </p:spTree>
    <p:extLst>
      <p:ext uri="{BB962C8B-B14F-4D97-AF65-F5344CB8AC3E}">
        <p14:creationId xmlns:p14="http://schemas.microsoft.com/office/powerpoint/2010/main" val="3847245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Dit is dus een mooi voorbeeld van hoe je het verknalt. De vrouw bepaalt ALTIJD het tempo. Dus</a:t>
            </a:r>
            <a:r>
              <a:rPr lang="nl-NL" baseline="0" dirty="0" smtClean="0"/>
              <a:t> laat het verkleinen van de afstand vooral aan haar over. Kan je jezelf echt niet weerhouden, verklein de afstand dan heel langzaam.</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27</a:t>
            </a:fld>
            <a:endParaRPr lang="nl-NL"/>
          </a:p>
        </p:txBody>
      </p:sp>
    </p:spTree>
    <p:extLst>
      <p:ext uri="{BB962C8B-B14F-4D97-AF65-F5344CB8AC3E}">
        <p14:creationId xmlns:p14="http://schemas.microsoft.com/office/powerpoint/2010/main" val="3140111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Hier zien we juist hoe het goed gaat. De afstand is kleiner geworden, en er wordt gespiegeld. Hier is een klik.</a:t>
            </a:r>
          </a:p>
          <a:p>
            <a:endParaRPr lang="nl-NL" dirty="0" smtClean="0"/>
          </a:p>
          <a:p>
            <a:r>
              <a:rPr lang="nl-NL" dirty="0" smtClean="0"/>
              <a:t>Maar goed, op dit punt is het nog niet zeker dat ze je ook echt leuk vindt. Het kan</a:t>
            </a:r>
            <a:r>
              <a:rPr lang="nl-NL" baseline="0" dirty="0" smtClean="0"/>
              <a:t> nog steeds uitlopen op de </a:t>
            </a:r>
            <a:r>
              <a:rPr lang="nl-NL" baseline="0" dirty="0" err="1" smtClean="0"/>
              <a:t>friend</a:t>
            </a:r>
            <a:r>
              <a:rPr lang="nl-NL" baseline="0" dirty="0" smtClean="0"/>
              <a:t>-zone.</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28</a:t>
            </a:fld>
            <a:endParaRPr lang="nl-NL"/>
          </a:p>
        </p:txBody>
      </p:sp>
    </p:spTree>
    <p:extLst>
      <p:ext uri="{BB962C8B-B14F-4D97-AF65-F5344CB8AC3E}">
        <p14:creationId xmlns:p14="http://schemas.microsoft.com/office/powerpoint/2010/main" val="19002120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Deze vraag krijg ik het meest. Voor een deel zou</a:t>
            </a:r>
            <a:r>
              <a:rPr lang="nl-NL" baseline="0" dirty="0" smtClean="0"/>
              <a:t> je het antwoord al moeten weten. Ze vindt je echt leuk wanneer zij veel moeite doet om de afstand te verkleinen. Maar er zijn nog legio andere signalen. Welgeteld een kleine 30. Die kan ik nu allemaal niet gaan behandelen, dus ik beperk me even tot een setje vaak opvolgende signalen die heel vaak voorkomen en het makkelijkst te spotten zijn:</a:t>
            </a:r>
          </a:p>
          <a:p>
            <a:endParaRPr lang="nl-NL" baseline="0" dirty="0" smtClean="0"/>
          </a:p>
          <a:p>
            <a:r>
              <a:rPr lang="nl-NL" baseline="0" dirty="0" smtClean="0"/>
              <a:t>De meest OBVIOUS signalen</a:t>
            </a:r>
          </a:p>
          <a:p>
            <a:endParaRPr lang="nl-NL" baseline="0" dirty="0" smtClean="0"/>
          </a:p>
          <a:p>
            <a:r>
              <a:rPr lang="nl-NL" baseline="0" dirty="0" smtClean="0"/>
              <a:t>Hair-</a:t>
            </a:r>
            <a:r>
              <a:rPr lang="nl-NL" baseline="0" dirty="0" err="1" smtClean="0"/>
              <a:t>play</a:t>
            </a:r>
            <a:endParaRPr lang="nl-NL" baseline="0" dirty="0" smtClean="0"/>
          </a:p>
          <a:p>
            <a:r>
              <a:rPr lang="nl-NL" baseline="0" dirty="0" err="1" smtClean="0"/>
              <a:t>Neck</a:t>
            </a:r>
            <a:r>
              <a:rPr lang="nl-NL" baseline="0" dirty="0" smtClean="0"/>
              <a:t>-exposure</a:t>
            </a:r>
          </a:p>
          <a:p>
            <a:r>
              <a:rPr lang="nl-NL" baseline="0" dirty="0" smtClean="0"/>
              <a:t>Eye-contact</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29</a:t>
            </a:fld>
            <a:endParaRPr lang="nl-NL"/>
          </a:p>
        </p:txBody>
      </p:sp>
    </p:spTree>
    <p:extLst>
      <p:ext uri="{BB962C8B-B14F-4D97-AF65-F5344CB8AC3E}">
        <p14:creationId xmlns:p14="http://schemas.microsoft.com/office/powerpoint/2010/main" val="2055435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Ze speelt</a:t>
            </a:r>
            <a:r>
              <a:rPr lang="nl-NL" baseline="0" dirty="0" smtClean="0"/>
              <a:t> met haar haar. Je moet echter wel opletten op hoe vaak ze dit doet, omdat je haar goed doen iets is wat vrouwen ook gewoon op andere momenten doen.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30</a:t>
            </a:fld>
            <a:endParaRPr lang="nl-NL"/>
          </a:p>
        </p:txBody>
      </p:sp>
    </p:spTree>
    <p:extLst>
      <p:ext uri="{BB962C8B-B14F-4D97-AF65-F5344CB8AC3E}">
        <p14:creationId xmlns:p14="http://schemas.microsoft.com/office/powerpoint/2010/main" val="6873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primitieve</a:t>
            </a:r>
            <a:r>
              <a:rPr lang="nl-NL" baseline="0" dirty="0" smtClean="0"/>
              <a:t> brein is evolutionair gezien het oudste deel van ons brein en reguleert de basisfuncties van je lichaam. Denk hierbij aan je hartslag, en temperatuurregulatie. Ook zit hier de emotie die alle andere kan overschaduwen, wanneer nodig: Angst.</a:t>
            </a:r>
          </a:p>
          <a:p>
            <a:endParaRPr lang="nl-NL" baseline="0" dirty="0" smtClean="0"/>
          </a:p>
          <a:p>
            <a:r>
              <a:rPr lang="nl-NL" baseline="0" dirty="0" smtClean="0"/>
              <a:t>Het tegenovergestelde deel van je hersenen is de </a:t>
            </a:r>
            <a:r>
              <a:rPr lang="nl-NL" baseline="0" dirty="0" err="1" smtClean="0"/>
              <a:t>neocortex</a:t>
            </a:r>
            <a:r>
              <a:rPr lang="nl-NL" baseline="0" dirty="0" smtClean="0"/>
              <a:t>. Dit deel van onze hersenen is evolutionair gezien het jongst. Dit is de zetel van ons bewustzijn. Hier vinden we de meest geavanceerde functies, zoals creativiteit, hoofdrekenen, en taalconstructie.</a:t>
            </a:r>
          </a:p>
          <a:p>
            <a:endParaRPr lang="nl-NL" baseline="0" dirty="0" smtClean="0"/>
          </a:p>
          <a:p>
            <a:r>
              <a:rPr lang="nl-NL" baseline="0" dirty="0" smtClean="0"/>
              <a:t>Maar vandaag gaat het vooral om het limbische systeem. Dit deel is al wat ouder dan de </a:t>
            </a:r>
            <a:r>
              <a:rPr lang="nl-NL" baseline="0" dirty="0" err="1" smtClean="0"/>
              <a:t>neocortex</a:t>
            </a:r>
            <a:r>
              <a:rPr lang="nl-NL" baseline="0" dirty="0" smtClean="0"/>
              <a:t>, maar jonger dan het primitieve brein. Hier vinden we ons sociaal gedrag en emoties, en daarmee de spil achter waarom we de dingen doen die we doen.</a:t>
            </a:r>
          </a:p>
          <a:p>
            <a:endParaRPr lang="nl-NL" baseline="0" dirty="0" smtClean="0"/>
          </a:p>
          <a:p>
            <a:r>
              <a:rPr lang="nl-NL" baseline="0" dirty="0" smtClean="0"/>
              <a:t>Wat je hier voor nu even van moet oppikken is dat hoe ouder een deel van het brein is, evolutionair gezien, hoe sneller het je gedrag kan beïnvloeden. Daarom kunnen mensen plots enorm schrikken voor ze zich echt bewust zijn waar ze nu zo van geschrokken zijn. En deze schrikreactie trekt je aandacht ook moeiteloos weg van wat je ook aan het doen was, of je dat nu wil of niet. Zo zit het ook met lichaamstaal. Mensen kunnen haast niet hun eigen fysieke reacties onderdrukken, omdat het gevoel en de reactie haast gelijktijdig gebeuren, en de gedachte deze te willen onderdrukken pas daarna in ons bewustzijn opkomt. Bovendien gebruiken we ons bewustzijn regelmatig om tegen onszelf en anderen te liegen, zonder dit zelf te weten. Zo kan iemand met </a:t>
            </a:r>
            <a:r>
              <a:rPr lang="nl-NL" baseline="0" dirty="0" err="1" smtClean="0"/>
              <a:t>gekruisde</a:t>
            </a:r>
            <a:r>
              <a:rPr lang="nl-NL" baseline="0" dirty="0" smtClean="0"/>
              <a:t> armen aan het ijsberen zijn en zeggen dat er niks is, maar het lichaam vertelt wel beter!</a:t>
            </a:r>
          </a:p>
        </p:txBody>
      </p:sp>
      <p:sp>
        <p:nvSpPr>
          <p:cNvPr id="4" name="Slide Number Placeholder 3"/>
          <p:cNvSpPr>
            <a:spLocks noGrp="1"/>
          </p:cNvSpPr>
          <p:nvPr>
            <p:ph type="sldNum" sz="quarter" idx="10"/>
          </p:nvPr>
        </p:nvSpPr>
        <p:spPr/>
        <p:txBody>
          <a:bodyPr/>
          <a:lstStyle/>
          <a:p>
            <a:fld id="{8AD6553E-BABD-4D7D-A840-DF69300F75B6}" type="slidenum">
              <a:rPr lang="nl-NL" smtClean="0"/>
              <a:t>4</a:t>
            </a:fld>
            <a:endParaRPr lang="nl-NL"/>
          </a:p>
        </p:txBody>
      </p:sp>
    </p:spTree>
    <p:extLst>
      <p:ext uri="{BB962C8B-B14F-4D97-AF65-F5344CB8AC3E}">
        <p14:creationId xmlns:p14="http://schemas.microsoft.com/office/powerpoint/2010/main" val="83966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Dit spelen met</a:t>
            </a:r>
            <a:r>
              <a:rPr lang="nl-NL" baseline="0" dirty="0" smtClean="0"/>
              <a:t> haar kan gevolgd worden het naar achteren slaan van het haar en het ontbloten van de nek. Dit is een zeer sterk signaal van interesse. Is er sprake van zijdelings praten dan is de nek ontbloten naar jou toe positief. Soms ontbloot ze juist de andere kant, en dan dient het haar als een </a:t>
            </a:r>
            <a:r>
              <a:rPr lang="nl-NL" baseline="0" dirty="0" err="1" smtClean="0"/>
              <a:t>barriere</a:t>
            </a:r>
            <a:r>
              <a:rPr lang="nl-NL" baseline="0" dirty="0" smtClean="0"/>
              <a:t>.</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31</a:t>
            </a:fld>
            <a:endParaRPr lang="nl-NL"/>
          </a:p>
        </p:txBody>
      </p:sp>
    </p:spTree>
    <p:extLst>
      <p:ext uri="{BB962C8B-B14F-4D97-AF65-F5344CB8AC3E}">
        <p14:creationId xmlns:p14="http://schemas.microsoft.com/office/powerpoint/2010/main" val="20455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Meestal </a:t>
            </a:r>
            <a:r>
              <a:rPr lang="nl-NL" dirty="0" err="1" smtClean="0"/>
              <a:t>zul</a:t>
            </a:r>
            <a:r>
              <a:rPr lang="nl-NL" dirty="0" smtClean="0"/>
              <a:t> je dan ook</a:t>
            </a:r>
            <a:r>
              <a:rPr lang="nl-NL" baseline="0" dirty="0" smtClean="0"/>
              <a:t> zien dat ze haar hoofd iets kantelt en haar nek aanraakt en langzaam met haar vingers op en neer gaat. Op dit plaatje is het zo duidelijk, maar je hebt geen idee van hoe vaak vrouwen dit onbewust doen en de man niet weet wat het betekent. Doet ze dit en houdt ze oogcontact, dan ben je binnen. Over oogcontact gesproken, ook hier is een regel voor. Meer oogcontact is beter, zowel in frequentie als duur. Wat betreft de duur is er een vuistregel: Wanneer jullie elkaar 6 seconden of langer in ogen kunnen kijken zonder dat zij zich ongemakkelijk begint te voelen, dan vindt ze je echt leuk. Al helemaal in combinatie met de nek aanraken en het hoofd enigszins </a:t>
            </a:r>
            <a:r>
              <a:rPr lang="nl-NL" baseline="0" smtClean="0"/>
              <a:t>kantelen.</a:t>
            </a:r>
            <a:endParaRPr lang="nl-NL" baseline="0"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32</a:t>
            </a:fld>
            <a:endParaRPr lang="nl-NL"/>
          </a:p>
        </p:txBody>
      </p:sp>
    </p:spTree>
    <p:extLst>
      <p:ext uri="{BB962C8B-B14F-4D97-AF65-F5344CB8AC3E}">
        <p14:creationId xmlns:p14="http://schemas.microsoft.com/office/powerpoint/2010/main" val="1654989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Mocht je dit allemaal erg interessant vinden en meer willen weten dan kan</a:t>
            </a:r>
            <a:r>
              <a:rPr lang="nl-NL" baseline="0" dirty="0" smtClean="0"/>
              <a:t> dat heel makkelijk. Ik ben bezig met een project waarbij we alle beschikbare kennis over lichaamstaal, psychologie, en allerlei soorten relaties bij elkaar brengen en willen aanbieden in de vorm van een motion comic. Ons doel daarbij is om al die kennis anderen op een leuke en toegankelijke manier bij te brengen. En daarvoor zoeken we nog wat mensen die het leuk vinden om deel te nemen aan een preview. Dus zie je het wel zitten om naar een coole comic te kijken en je mening te geen terwijl er ook nog wat van opsteekt, ga dan naar:</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33</a:t>
            </a:fld>
            <a:endParaRPr lang="nl-NL"/>
          </a:p>
        </p:txBody>
      </p:sp>
    </p:spTree>
    <p:extLst>
      <p:ext uri="{BB962C8B-B14F-4D97-AF65-F5344CB8AC3E}">
        <p14:creationId xmlns:p14="http://schemas.microsoft.com/office/powerpoint/2010/main" val="2372956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En klik daar op Project Aphrodite. Je kunt je dan opgeven voor de preview,</a:t>
            </a:r>
            <a:r>
              <a:rPr lang="nl-NL" baseline="0" dirty="0" smtClean="0"/>
              <a:t> en het enige wat wij dan doen is je een mailtje sturen met de link naar de preview, zodra deze gereed is. Dat zal nog een maandje of 2 duren.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34</a:t>
            </a:fld>
            <a:endParaRPr lang="nl-NL"/>
          </a:p>
        </p:txBody>
      </p:sp>
    </p:spTree>
    <p:extLst>
      <p:ext uri="{BB962C8B-B14F-4D97-AF65-F5344CB8AC3E}">
        <p14:creationId xmlns:p14="http://schemas.microsoft.com/office/powerpoint/2010/main" val="29000209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En klik daar op Project Aphrodite. Je kunt je dan opgeven voor de preview,</a:t>
            </a:r>
            <a:r>
              <a:rPr lang="nl-NL" baseline="0" dirty="0" smtClean="0"/>
              <a:t> en het enige wat wij dan doen is je een mailtje sturen met de link naar de preview, zodra deze gereed is. Dat zal nog een maandje of 2 duren.</a:t>
            </a:r>
            <a:endParaRPr lang="nl-NL" dirty="0"/>
          </a:p>
        </p:txBody>
      </p:sp>
      <p:sp>
        <p:nvSpPr>
          <p:cNvPr id="4" name="Slide Number Placeholder 3"/>
          <p:cNvSpPr>
            <a:spLocks noGrp="1"/>
          </p:cNvSpPr>
          <p:nvPr>
            <p:ph type="sldNum" sz="quarter" idx="10"/>
          </p:nvPr>
        </p:nvSpPr>
        <p:spPr/>
        <p:txBody>
          <a:bodyPr/>
          <a:lstStyle/>
          <a:p>
            <a:fld id="{8AD6553E-BABD-4D7D-A840-DF69300F75B6}" type="slidenum">
              <a:rPr lang="nl-NL" smtClean="0"/>
              <a:t>35</a:t>
            </a:fld>
            <a:endParaRPr lang="nl-NL"/>
          </a:p>
        </p:txBody>
      </p:sp>
    </p:spTree>
    <p:extLst>
      <p:ext uri="{BB962C8B-B14F-4D97-AF65-F5344CB8AC3E}">
        <p14:creationId xmlns:p14="http://schemas.microsoft.com/office/powerpoint/2010/main" val="527081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primitieve</a:t>
            </a:r>
            <a:r>
              <a:rPr lang="nl-NL" baseline="0" dirty="0" smtClean="0"/>
              <a:t> brein is evolutionair gezien het oudste deel van ons brein en reguleert de basisfuncties van je lichaam. Denk hierbij aan je hartslag, en temperatuurregulatie. Ook zit hier de emotie die alle andere kan overschaduwen, wanneer nodig: Angst.</a:t>
            </a:r>
          </a:p>
          <a:p>
            <a:endParaRPr lang="nl-NL" baseline="0" dirty="0" smtClean="0"/>
          </a:p>
          <a:p>
            <a:r>
              <a:rPr lang="nl-NL" baseline="0" dirty="0" smtClean="0"/>
              <a:t>Het tegenovergestelde deel van je hersenen is de </a:t>
            </a:r>
            <a:r>
              <a:rPr lang="nl-NL" baseline="0" dirty="0" err="1" smtClean="0"/>
              <a:t>neocortex</a:t>
            </a:r>
            <a:r>
              <a:rPr lang="nl-NL" baseline="0" dirty="0" smtClean="0"/>
              <a:t>. Dit deel van onze hersenen is evolutionair gezien het jongst. Dit is de zetel van ons bewustzijn. Hier vinden we de meest geavanceerde functies, zoals creativiteit, hoofdrekenen, en taalconstructie.</a:t>
            </a:r>
          </a:p>
          <a:p>
            <a:endParaRPr lang="nl-NL" baseline="0" dirty="0" smtClean="0"/>
          </a:p>
          <a:p>
            <a:r>
              <a:rPr lang="nl-NL" baseline="0" dirty="0" smtClean="0"/>
              <a:t>Maar vandaag gaat het vooral om het limbische systeem. Dit deel is al wat ouder dan de </a:t>
            </a:r>
            <a:r>
              <a:rPr lang="nl-NL" baseline="0" dirty="0" err="1" smtClean="0"/>
              <a:t>neocortex</a:t>
            </a:r>
            <a:r>
              <a:rPr lang="nl-NL" baseline="0" dirty="0" smtClean="0"/>
              <a:t>, maar jonger dan het primitieve brein. Hier vinden we ons sociaal gedrag en emoties, en daarmee de spil achter waarom we de dingen doen die we doen.</a:t>
            </a:r>
          </a:p>
          <a:p>
            <a:endParaRPr lang="nl-NL" baseline="0" dirty="0" smtClean="0"/>
          </a:p>
          <a:p>
            <a:r>
              <a:rPr lang="nl-NL" baseline="0" dirty="0" smtClean="0"/>
              <a:t>Wat je hier voor nu even van moet oppikken is dat hoe ouder een deel van het brein is, evolutionair gezien, hoe sneller het je gedrag kan beïnvloeden. Daarom kunnen mensen plots enorm schrikken voor ze zich echt bewust zijn waar ze nu zo van geschrokken zijn. En deze schrikreactie trekt je aandacht ook moeiteloos weg van wat je ook aan het doen was, of je dat nu wil of niet. Zo zit het ook met lichaamstaal. Mensen kunnen haast niet hun eigen fysieke reacties onderdrukken, omdat het gevoel en de reactie haast gelijktijdig gebeuren, en de gedachte deze te willen onderdrukken pas daarna in ons bewustzijn opkomt. Bovendien gebruiken we ons bewustzijn regelmatig om tegen onszelf en anderen te liegen, zonder dit zelf te weten. Zo kan iemand met </a:t>
            </a:r>
            <a:r>
              <a:rPr lang="nl-NL" baseline="0" dirty="0" err="1" smtClean="0"/>
              <a:t>gekruisde</a:t>
            </a:r>
            <a:r>
              <a:rPr lang="nl-NL" baseline="0" dirty="0" smtClean="0"/>
              <a:t> armen aan het ijsberen zijn en zeggen dat er niks is, maar het lichaam vertelt wel beter!</a:t>
            </a:r>
          </a:p>
        </p:txBody>
      </p:sp>
      <p:sp>
        <p:nvSpPr>
          <p:cNvPr id="4" name="Slide Number Placeholder 3"/>
          <p:cNvSpPr>
            <a:spLocks noGrp="1"/>
          </p:cNvSpPr>
          <p:nvPr>
            <p:ph type="sldNum" sz="quarter" idx="10"/>
          </p:nvPr>
        </p:nvSpPr>
        <p:spPr/>
        <p:txBody>
          <a:bodyPr/>
          <a:lstStyle/>
          <a:p>
            <a:fld id="{8AD6553E-BABD-4D7D-A840-DF69300F75B6}" type="slidenum">
              <a:rPr lang="nl-NL" smtClean="0"/>
              <a:t>5</a:t>
            </a:fld>
            <a:endParaRPr lang="nl-NL"/>
          </a:p>
        </p:txBody>
      </p:sp>
    </p:spTree>
    <p:extLst>
      <p:ext uri="{BB962C8B-B14F-4D97-AF65-F5344CB8AC3E}">
        <p14:creationId xmlns:p14="http://schemas.microsoft.com/office/powerpoint/2010/main" val="421914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primitieve</a:t>
            </a:r>
            <a:r>
              <a:rPr lang="nl-NL" baseline="0" dirty="0" smtClean="0"/>
              <a:t> brein is evolutionair gezien het oudste deel van ons brein en reguleert de basisfuncties van je lichaam. Denk hierbij aan je hartslag, en temperatuurregulatie. Ook zit hier de emotie die alle andere kan overschaduwen, wanneer nodig: Angst.</a:t>
            </a:r>
          </a:p>
          <a:p>
            <a:endParaRPr lang="nl-NL" baseline="0" dirty="0" smtClean="0"/>
          </a:p>
          <a:p>
            <a:r>
              <a:rPr lang="nl-NL" baseline="0" dirty="0" smtClean="0"/>
              <a:t>Het tegenovergestelde deel van je hersenen is de </a:t>
            </a:r>
            <a:r>
              <a:rPr lang="nl-NL" baseline="0" dirty="0" err="1" smtClean="0"/>
              <a:t>neocortex</a:t>
            </a:r>
            <a:r>
              <a:rPr lang="nl-NL" baseline="0" dirty="0" smtClean="0"/>
              <a:t>. Dit deel van onze hersenen is evolutionair gezien het jongst. Dit is de zetel van ons bewustzijn. Hier vinden we de meest geavanceerde functies, zoals creativiteit, hoofdrekenen, en taalconstructie.</a:t>
            </a:r>
          </a:p>
          <a:p>
            <a:endParaRPr lang="nl-NL" baseline="0" dirty="0" smtClean="0"/>
          </a:p>
          <a:p>
            <a:r>
              <a:rPr lang="nl-NL" baseline="0" dirty="0" smtClean="0"/>
              <a:t>Maar vandaag gaat het vooral om het limbische systeem. Dit deel is al wat ouder dan de </a:t>
            </a:r>
            <a:r>
              <a:rPr lang="nl-NL" baseline="0" dirty="0" err="1" smtClean="0"/>
              <a:t>neocortex</a:t>
            </a:r>
            <a:r>
              <a:rPr lang="nl-NL" baseline="0" dirty="0" smtClean="0"/>
              <a:t>, maar jonger dan het primitieve brein. Hier vinden we ons sociaal gedrag en emoties, en daarmee de spil achter waarom we de dingen doen die we doen.</a:t>
            </a:r>
          </a:p>
          <a:p>
            <a:endParaRPr lang="nl-NL" baseline="0" dirty="0" smtClean="0"/>
          </a:p>
          <a:p>
            <a:r>
              <a:rPr lang="nl-NL" baseline="0" dirty="0" smtClean="0"/>
              <a:t>Wat je hier voor nu even van moet oppikken is dat hoe ouder een deel van het brein is, evolutionair gezien, hoe sneller het je gedrag kan beïnvloeden. Daarom kunnen mensen plots enorm schrikken voor ze zich echt bewust zijn waar ze nu zo van geschrokken zijn. En deze schrikreactie trekt je aandacht ook moeiteloos weg van wat je ook aan het doen was, of je dat nu wil of niet. Zo zit het ook met lichaamstaal. Mensen kunnen haast niet hun eigen fysieke reacties onderdrukken, omdat het gevoel en de reactie haast gelijktijdig gebeuren, en de gedachte deze te willen onderdrukken pas daarna in ons bewustzijn opkomt. Bovendien gebruiken we ons bewustzijn regelmatig om tegen onszelf en anderen te liegen, zonder dit zelf te weten. Zo kan iemand met </a:t>
            </a:r>
            <a:r>
              <a:rPr lang="nl-NL" baseline="0" dirty="0" err="1" smtClean="0"/>
              <a:t>gekruisde</a:t>
            </a:r>
            <a:r>
              <a:rPr lang="nl-NL" baseline="0" dirty="0" smtClean="0"/>
              <a:t> armen aan het ijsberen zijn en zeggen dat er niks is, maar het lichaam vertelt wel beter!</a:t>
            </a:r>
          </a:p>
          <a:p>
            <a:endParaRPr lang="nl-NL"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Dat maakt lichaamstaal ook een stuk betrouwbaarder dan woorden. Met woorden kan men makkelijk liegen(plaatje), maar met je lichaam is dat ontzettend moeilijk(plaatje). Lichaamstaal is bovendien een onderdeel van ons sociaal gedrag, en intuïtief hebben we er al enig besef van. In sommige gesprekken voel je gewoon dat iets niet klopt(plaatje), terwijl je in andere gevallen zo snel een klik met iemand hebt zonder dat je echt weet waarom. (plaatje)</a:t>
            </a:r>
          </a:p>
          <a:p>
            <a:endParaRPr lang="nl-NL" baseline="0"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6</a:t>
            </a:fld>
            <a:endParaRPr lang="nl-NL"/>
          </a:p>
        </p:txBody>
      </p:sp>
    </p:spTree>
    <p:extLst>
      <p:ext uri="{BB962C8B-B14F-4D97-AF65-F5344CB8AC3E}">
        <p14:creationId xmlns:p14="http://schemas.microsoft.com/office/powerpoint/2010/main" val="3609301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Lichaamstaal is zo rijk als onze emoties zijn, maar het is uiteindelijk vallen ze allemaal in 1 van 2 </a:t>
            </a:r>
            <a:r>
              <a:rPr lang="nl-NL" baseline="0" dirty="0" err="1" smtClean="0"/>
              <a:t>categorien</a:t>
            </a:r>
            <a:r>
              <a:rPr lang="nl-NL" baseline="0" dirty="0" smtClean="0"/>
              <a:t>: Positief/Comfortabel en Negatief/Oncomfortabel.</a:t>
            </a:r>
          </a:p>
          <a:p>
            <a:endParaRPr lang="nl-NL" baseline="0" dirty="0" smtClean="0"/>
          </a:p>
          <a:p>
            <a:r>
              <a:rPr lang="nl-NL" baseline="0" dirty="0" smtClean="0"/>
              <a:t>Die 2 </a:t>
            </a:r>
            <a:r>
              <a:rPr lang="nl-NL" baseline="0" dirty="0" err="1" smtClean="0"/>
              <a:t>categoriën</a:t>
            </a:r>
            <a:r>
              <a:rPr lang="nl-NL" baseline="0" dirty="0" smtClean="0"/>
              <a:t> zie je al snel heel makkelijk terug in iemands </a:t>
            </a:r>
            <a:r>
              <a:rPr lang="nl-NL" baseline="0" dirty="0" err="1" smtClean="0"/>
              <a:t>lichaamtaal</a:t>
            </a:r>
            <a:r>
              <a:rPr lang="nl-NL" baseline="0" dirty="0" smtClean="0"/>
              <a:t>. Hier zien we iemand die vrolijk is en veel ruimte inneemt.</a:t>
            </a:r>
          </a:p>
          <a:p>
            <a:endParaRPr lang="nl-NL" baseline="0" dirty="0" smtClean="0"/>
          </a:p>
          <a:p>
            <a:r>
              <a:rPr lang="nl-NL" baseline="0" dirty="0" smtClean="0"/>
              <a:t>Over het algemeen nemen mensen graag ruimte in wanneer ze zich comfortabel voelen. Deels geeft het ook status aan, de baas wordt het in veel meer situaties toegestaan veel ruimte in te nemen dan de medewerker. </a:t>
            </a:r>
          </a:p>
          <a:p>
            <a:endParaRPr lang="nl-NL" baseline="0"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7</a:t>
            </a:fld>
            <a:endParaRPr lang="nl-NL"/>
          </a:p>
        </p:txBody>
      </p:sp>
    </p:spTree>
    <p:extLst>
      <p:ext uri="{BB962C8B-B14F-4D97-AF65-F5344CB8AC3E}">
        <p14:creationId xmlns:p14="http://schemas.microsoft.com/office/powerpoint/2010/main" val="22884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Voelen we ons niet zo zeker, dan nemen we veel minder ruimte in. Hoe meer terneergeslagen we zijn, hoe kleiner we worden.</a:t>
            </a:r>
          </a:p>
          <a:p>
            <a:endParaRPr lang="nl-NL" baseline="0" dirty="0" smtClean="0"/>
          </a:p>
          <a:p>
            <a:r>
              <a:rPr lang="nl-NL" baseline="0" dirty="0" smtClean="0"/>
              <a:t>In de meest extreme vorm springen mensen in de lucht van blijdschap, of ze liggen in een foetushouding hulpeloos te huilen.</a:t>
            </a:r>
          </a:p>
          <a:p>
            <a:endParaRPr lang="nl-NL" baseline="0" dirty="0" smtClean="0"/>
          </a:p>
          <a:p>
            <a:r>
              <a:rPr lang="nl-NL" baseline="0" dirty="0" smtClean="0"/>
              <a:t>Maar dit simpele gegeven zegt ook wat over iemands zelfbeeld: I</a:t>
            </a:r>
            <a:r>
              <a:rPr lang="nl-NL" baseline="0" dirty="0" smtClean="0">
                <a:sym typeface="Wingdings" panose="05000000000000000000" pitchFamily="2" charset="2"/>
              </a:rPr>
              <a:t>emand die heel vanzelfsprekend veel ruimte inneemt voelt zich meestal erg op zijn/haar gemak, en heeft veel zelfvertrouwen, in ieder geval op dat moment. Iemand die zo min mogelijk ruimte in wil nemen is meestal niet al te vrolijk, zit mogelijk ergens mee, en heeft niet veel zelfvertrouwen, op dat moment.</a:t>
            </a:r>
          </a:p>
          <a:p>
            <a:endParaRPr lang="nl-NL" baseline="0" dirty="0" smtClean="0">
              <a:sym typeface="Wingdings" panose="05000000000000000000" pitchFamily="2" charset="2"/>
            </a:endParaRPr>
          </a:p>
          <a:p>
            <a:r>
              <a:rPr lang="nl-NL" baseline="0" dirty="0" smtClean="0">
                <a:sym typeface="Wingdings" panose="05000000000000000000" pitchFamily="2" charset="2"/>
              </a:rPr>
              <a:t>Hieruit volgt dat mensen die altijd veel ruimte innemen van </a:t>
            </a:r>
            <a:r>
              <a:rPr lang="nl-NL" baseline="0" dirty="0" err="1" smtClean="0">
                <a:sym typeface="Wingdings" panose="05000000000000000000" pitchFamily="2" charset="2"/>
              </a:rPr>
              <a:t>nature</a:t>
            </a:r>
            <a:r>
              <a:rPr lang="nl-NL" baseline="0" dirty="0" smtClean="0">
                <a:sym typeface="Wingdings" panose="05000000000000000000" pitchFamily="2" charset="2"/>
              </a:rPr>
              <a:t> veel zelfvertrouwen hebben, en zij met een negatief zelfbeeld standaard weinig ruimte innemen.</a:t>
            </a:r>
          </a:p>
          <a:p>
            <a:endParaRPr lang="nl-NL" baseline="0" dirty="0" smtClean="0">
              <a:sym typeface="Wingdings" panose="05000000000000000000" pitchFamily="2" charset="2"/>
            </a:endParaRPr>
          </a:p>
          <a:p>
            <a:r>
              <a:rPr lang="nl-NL" baseline="0" dirty="0" smtClean="0">
                <a:sym typeface="Wingdings" panose="05000000000000000000" pitchFamily="2" charset="2"/>
              </a:rPr>
              <a:t>De oplettende luisteraar heeft al door dat hier het belangrijkste stuk van </a:t>
            </a:r>
            <a:r>
              <a:rPr lang="nl-NL" baseline="0" dirty="0" err="1" smtClean="0">
                <a:sym typeface="Wingdings" panose="05000000000000000000" pitchFamily="2" charset="2"/>
              </a:rPr>
              <a:t>zelf-presentatie</a:t>
            </a:r>
            <a:r>
              <a:rPr lang="nl-NL" baseline="0" dirty="0" smtClean="0">
                <a:sym typeface="Wingdings" panose="05000000000000000000" pitchFamily="2" charset="2"/>
              </a:rPr>
              <a:t> zit: </a:t>
            </a:r>
            <a:r>
              <a:rPr lang="nl-NL" baseline="0" dirty="0" err="1" smtClean="0">
                <a:sym typeface="Wingdings" panose="05000000000000000000" pitchFamily="2" charset="2"/>
              </a:rPr>
              <a:t>Confidence</a:t>
            </a:r>
            <a:r>
              <a:rPr lang="nl-NL" baseline="0" dirty="0" smtClean="0">
                <a:sym typeface="Wingdings" panose="05000000000000000000" pitchFamily="2" charset="2"/>
              </a:rPr>
              <a:t> </a:t>
            </a:r>
            <a:r>
              <a:rPr lang="nl-NL" baseline="0" dirty="0" err="1" smtClean="0">
                <a:sym typeface="Wingdings" panose="05000000000000000000" pitchFamily="2" charset="2"/>
              </a:rPr>
              <a:t>kills</a:t>
            </a:r>
            <a:r>
              <a:rPr lang="nl-NL" baseline="0" dirty="0" smtClean="0">
                <a:sym typeface="Wingdings" panose="05000000000000000000" pitchFamily="2" charset="2"/>
              </a:rPr>
              <a:t>. Ik kan een hele uitgebreide verhandeling houden over waarom je zelfverzekerd zou moeten overkomen, en hoe je dat doet. Maar daar hebben we de tijd niet voor, en dat is ook niet nodig. Zelfvertrouwen is niet doen alsof je jezelf de beste van de wereld vindt. Zelfvertrouwen is op je gemak zijn met jezelf. Wees gewoon </a:t>
            </a:r>
            <a:r>
              <a:rPr lang="nl-NL" baseline="0" dirty="0" err="1" smtClean="0">
                <a:sym typeface="Wingdings" panose="05000000000000000000" pitchFamily="2" charset="2"/>
              </a:rPr>
              <a:t>chill</a:t>
            </a:r>
            <a:r>
              <a:rPr lang="nl-NL" baseline="0" dirty="0" smtClean="0">
                <a:sym typeface="Wingdings" panose="05000000000000000000" pitchFamily="2" charset="2"/>
              </a:rPr>
              <a:t>, neem je ruimte in, en doe lekker rustig aan. Wanneer je dat doet dan volgt je hele lichaam vanzelf.</a:t>
            </a:r>
          </a:p>
          <a:p>
            <a:endParaRPr lang="nl-NL" baseline="0" dirty="0" smtClean="0">
              <a:sym typeface="Wingdings" panose="05000000000000000000" pitchFamily="2" charset="2"/>
            </a:endParaRPr>
          </a:p>
          <a:p>
            <a:r>
              <a:rPr lang="nl-NL" baseline="0" dirty="0" smtClean="0"/>
              <a:t>Dat is dus meteen het eerste principe: </a:t>
            </a:r>
          </a:p>
          <a:p>
            <a:r>
              <a:rPr lang="nl-NL" baseline="0" dirty="0" smtClean="0"/>
              <a:t>Vrolijk/Comfortabel </a:t>
            </a:r>
            <a:r>
              <a:rPr lang="nl-NL" baseline="0" dirty="0" smtClean="0">
                <a:sym typeface="Wingdings" panose="05000000000000000000" pitchFamily="2" charset="2"/>
              </a:rPr>
              <a:t> Veel Ruimte innemen</a:t>
            </a:r>
          </a:p>
          <a:p>
            <a:r>
              <a:rPr lang="nl-NL" baseline="0" dirty="0" smtClean="0">
                <a:sym typeface="Wingdings" panose="05000000000000000000" pitchFamily="2" charset="2"/>
              </a:rPr>
              <a:t>Droevig/Oncomfortabel  Weinig Ruimte innemen</a:t>
            </a:r>
          </a:p>
          <a:p>
            <a:endParaRPr lang="nl-NL" baseline="0" dirty="0" smtClean="0">
              <a:sym typeface="Wingdings" panose="05000000000000000000" pitchFamily="2" charset="2"/>
            </a:endParaRPr>
          </a:p>
          <a:p>
            <a:r>
              <a:rPr lang="nl-NL" baseline="0" dirty="0" smtClean="0">
                <a:sym typeface="Wingdings" panose="05000000000000000000" pitchFamily="2" charset="2"/>
              </a:rPr>
              <a:t>Maar er is nog een ander belangrijk principe, en dat gaat over de betrouwbaarheid van signalen.</a:t>
            </a:r>
          </a:p>
          <a:p>
            <a:r>
              <a:rPr lang="nl-NL" baseline="0" dirty="0" smtClean="0">
                <a:sym typeface="Wingdings" panose="05000000000000000000" pitchFamily="2" charset="2"/>
              </a:rPr>
              <a:t>Daarvoor geldt dat hoe meer onbewust een signaal gegeven wordt, hoe betrouwbaarder dit signaal is. De persoon die het signaal geeft heeft het zelf niet door, laat staan dat hij of zij het </a:t>
            </a:r>
            <a:r>
              <a:rPr lang="nl-NL" baseline="0" dirty="0" err="1" smtClean="0">
                <a:sym typeface="Wingdings" panose="05000000000000000000" pitchFamily="2" charset="2"/>
              </a:rPr>
              <a:t>faked</a:t>
            </a:r>
            <a:r>
              <a:rPr lang="nl-NL" baseline="0" dirty="0" smtClean="0">
                <a:sym typeface="Wingdings" panose="05000000000000000000" pitchFamily="2" charset="2"/>
              </a:rPr>
              <a:t>.</a:t>
            </a:r>
          </a:p>
          <a:p>
            <a:endParaRPr lang="nl-NL" baseline="0" dirty="0" smtClean="0">
              <a:sym typeface="Wingdings" panose="05000000000000000000" pitchFamily="2" charset="2"/>
            </a:endParaRPr>
          </a:p>
          <a:p>
            <a:r>
              <a:rPr lang="nl-NL" baseline="0" dirty="0" smtClean="0">
                <a:sym typeface="Wingdings" panose="05000000000000000000" pitchFamily="2" charset="2"/>
              </a:rPr>
              <a:t>Praktisch gezien betekent dat ook dat de delen van het lichaam waar we zelf het minste aandacht voor hebben de meest betrouwbare signalen geven. Rara, wat geeft je dan de meest betrouwbare signalen? De voeten en de benen.</a:t>
            </a:r>
          </a:p>
          <a:p>
            <a:endParaRPr lang="nl-NL" baseline="0" dirty="0" smtClean="0">
              <a:sym typeface="Wingdings" panose="05000000000000000000" pitchFamily="2" charset="2"/>
            </a:endParaRPr>
          </a:p>
          <a:p>
            <a:r>
              <a:rPr lang="nl-NL" baseline="0" dirty="0" smtClean="0">
                <a:sym typeface="Wingdings" panose="05000000000000000000" pitchFamily="2" charset="2"/>
              </a:rPr>
              <a:t>We zijn ons doorgaans nauwelijks bewust van wat onze voeten aan het doen zijn, en des te minder wat het over ons vertelt.</a:t>
            </a:r>
            <a:endParaRPr lang="nl-NL" baseline="0" dirty="0" smtClean="0"/>
          </a:p>
          <a:p>
            <a:endParaRPr lang="nl-NL" baseline="0" dirty="0" smtClean="0"/>
          </a:p>
        </p:txBody>
      </p:sp>
      <p:sp>
        <p:nvSpPr>
          <p:cNvPr id="4" name="Slide Number Placeholder 3"/>
          <p:cNvSpPr>
            <a:spLocks noGrp="1"/>
          </p:cNvSpPr>
          <p:nvPr>
            <p:ph type="sldNum" sz="quarter" idx="10"/>
          </p:nvPr>
        </p:nvSpPr>
        <p:spPr/>
        <p:txBody>
          <a:bodyPr/>
          <a:lstStyle/>
          <a:p>
            <a:fld id="{8AD6553E-BABD-4D7D-A840-DF69300F75B6}" type="slidenum">
              <a:rPr lang="nl-NL" smtClean="0"/>
              <a:t>8</a:t>
            </a:fld>
            <a:endParaRPr lang="nl-NL"/>
          </a:p>
        </p:txBody>
      </p:sp>
    </p:spTree>
    <p:extLst>
      <p:ext uri="{BB962C8B-B14F-4D97-AF65-F5344CB8AC3E}">
        <p14:creationId xmlns:p14="http://schemas.microsoft.com/office/powerpoint/2010/main" val="1837006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Zo zien we hier 2 mensen die even een babbeltje aan het maken zijn. De sfeer tussen de twee lijkt goed, en ze hebben aandacht voor elkaar. Maar haal de voeten erbij…</a:t>
            </a:r>
          </a:p>
        </p:txBody>
      </p:sp>
      <p:sp>
        <p:nvSpPr>
          <p:cNvPr id="4" name="Slide Number Placeholder 3"/>
          <p:cNvSpPr>
            <a:spLocks noGrp="1"/>
          </p:cNvSpPr>
          <p:nvPr>
            <p:ph type="sldNum" sz="quarter" idx="10"/>
          </p:nvPr>
        </p:nvSpPr>
        <p:spPr/>
        <p:txBody>
          <a:bodyPr/>
          <a:lstStyle/>
          <a:p>
            <a:fld id="{8AD6553E-BABD-4D7D-A840-DF69300F75B6}" type="slidenum">
              <a:rPr lang="nl-NL" smtClean="0"/>
              <a:t>9</a:t>
            </a:fld>
            <a:endParaRPr lang="nl-NL"/>
          </a:p>
        </p:txBody>
      </p:sp>
    </p:spTree>
    <p:extLst>
      <p:ext uri="{BB962C8B-B14F-4D97-AF65-F5344CB8AC3E}">
        <p14:creationId xmlns:p14="http://schemas.microsoft.com/office/powerpoint/2010/main" val="2722372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Dan zie je de man ergens anders heen wil. De vuistregel hierbij is: De voeten vertellen waar de geest heen wil. In deze context vertelt het ons dat de man en vrouw vriendelijk naar elkaar toe zijn, maar dat de man dit gesprek zo kort mogelijk wil laten duren.</a:t>
            </a:r>
          </a:p>
          <a:p>
            <a:endParaRPr lang="nl-NL" baseline="0" dirty="0" smtClean="0"/>
          </a:p>
          <a:p>
            <a:r>
              <a:rPr lang="nl-NL" baseline="0" dirty="0" smtClean="0"/>
              <a:t>Nu is het best mogelijk dat zij iets zegt wat zijn aandacht pakt. In dat geval </a:t>
            </a:r>
            <a:r>
              <a:rPr lang="nl-NL" baseline="0" dirty="0" err="1" smtClean="0"/>
              <a:t>zul</a:t>
            </a:r>
            <a:r>
              <a:rPr lang="nl-NL" baseline="0" dirty="0" smtClean="0"/>
              <a:t> je zien dat eerst zijn gewicht weg schuift van het been dat naar buiten wijst, en dat hij dan beide voeten naar haar toe richt. Hoe snel dit allemaal gebeurt vertelt je hoe zeer zijn interesse gewekt is.</a:t>
            </a:r>
          </a:p>
        </p:txBody>
      </p:sp>
      <p:sp>
        <p:nvSpPr>
          <p:cNvPr id="4" name="Slide Number Placeholder 3"/>
          <p:cNvSpPr>
            <a:spLocks noGrp="1"/>
          </p:cNvSpPr>
          <p:nvPr>
            <p:ph type="sldNum" sz="quarter" idx="10"/>
          </p:nvPr>
        </p:nvSpPr>
        <p:spPr/>
        <p:txBody>
          <a:bodyPr/>
          <a:lstStyle/>
          <a:p>
            <a:fld id="{8AD6553E-BABD-4D7D-A840-DF69300F75B6}" type="slidenum">
              <a:rPr lang="nl-NL" smtClean="0"/>
              <a:t>10</a:t>
            </a:fld>
            <a:endParaRPr lang="nl-NL"/>
          </a:p>
        </p:txBody>
      </p:sp>
    </p:spTree>
    <p:extLst>
      <p:ext uri="{BB962C8B-B14F-4D97-AF65-F5344CB8AC3E}">
        <p14:creationId xmlns:p14="http://schemas.microsoft.com/office/powerpoint/2010/main" val="225534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1097280" y="758952"/>
            <a:ext cx="10058400" cy="3566160"/>
          </a:xfrm>
        </p:spPr>
        <p:txBody>
          <a:bodyPr anchor="b">
            <a:normAutofit/>
          </a:bodyPr>
          <a:lstStyle>
            <a:lvl1pPr algn="l">
              <a:lnSpc>
                <a:spcPct val="85000"/>
              </a:lnSpc>
              <a:defRPr lang="nl-NL" sz="3600" baseline="0" smtClean="0">
                <a:effectLst/>
                <a:latin typeface="Bree Serif" panose="02000503040000020004" pitchFamily="50" charset="0"/>
              </a:defRPr>
            </a:lvl1pPr>
          </a:lstStyle>
          <a:p>
            <a:r>
              <a:rPr lang="nl-NL" dirty="0" smtClean="0"/>
              <a:t>Lichaamstaal bij netwerken, borrelen, en daten</a:t>
            </a:r>
            <a:endParaRPr lang="en-US" dirty="0"/>
          </a:p>
        </p:txBody>
      </p:sp>
      <p:sp>
        <p:nvSpPr>
          <p:cNvPr id="3" name="Subtitle 2"/>
          <p:cNvSpPr>
            <a:spLocks noGrp="1"/>
          </p:cNvSpPr>
          <p:nvPr>
            <p:ph type="subTitle" idx="1" hasCustomPrompt="1"/>
          </p:nvPr>
        </p:nvSpPr>
        <p:spPr>
          <a:xfrm>
            <a:off x="1100051" y="4455621"/>
            <a:ext cx="10058400" cy="1143000"/>
          </a:xfrm>
        </p:spPr>
        <p:txBody>
          <a:bodyPr lIns="91440" rIns="91440">
            <a:normAutofit/>
          </a:bodyPr>
          <a:lstStyle>
            <a:lvl1pPr marL="0" indent="0" algn="l">
              <a:buNone/>
              <a:defRPr sz="1600" cap="all" spc="200" baseline="0">
                <a:solidFill>
                  <a:schemeClr val="tx2"/>
                </a:solidFill>
                <a:latin typeface="Forum" panose="02000000000000000000" pitchFamily="2"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dirty="0" smtClean="0"/>
              <a:t>Mensen lezen aan de hand van hun onbewuste gebaren en houdingen</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1/21/2014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1/21/2014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1/21/2014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6129" y="1294210"/>
            <a:ext cx="10058400" cy="3566160"/>
          </a:xfrm>
        </p:spPr>
        <p:txBody>
          <a:bodyPr/>
          <a:lstStyle/>
          <a:p>
            <a:r>
              <a:rPr lang="nl-NL" sz="9600" dirty="0" smtClean="0">
                <a:solidFill>
                  <a:schemeClr val="tx1"/>
                </a:solidFill>
              </a:rPr>
              <a:t>Lichaamstaal</a:t>
            </a:r>
            <a:r>
              <a:rPr lang="nl-NL" dirty="0" smtClean="0">
                <a:solidFill>
                  <a:schemeClr val="tx1"/>
                </a:solidFill>
              </a:rPr>
              <a:t/>
            </a:r>
            <a:br>
              <a:rPr lang="nl-NL" dirty="0" smtClean="0">
                <a:solidFill>
                  <a:schemeClr val="tx1"/>
                </a:solidFill>
              </a:rPr>
            </a:br>
            <a:r>
              <a:rPr lang="nl-NL" sz="2400" dirty="0" smtClean="0">
                <a:solidFill>
                  <a:schemeClr val="tx1"/>
                </a:solidFill>
              </a:rPr>
              <a:t>Mensen </a:t>
            </a:r>
            <a:r>
              <a:rPr lang="nl-NL" sz="2400" dirty="0">
                <a:solidFill>
                  <a:schemeClr val="tx1"/>
                </a:solidFill>
              </a:rPr>
              <a:t>lezen aan de hand van hun onbewuste gebaren en houdingen</a:t>
            </a:r>
            <a:endParaRPr lang="nl-NL" sz="2400" noProof="0" dirty="0">
              <a:solidFill>
                <a:schemeClr val="tx1"/>
              </a:solidFill>
            </a:endParaRPr>
          </a:p>
        </p:txBody>
      </p:sp>
    </p:spTree>
    <p:extLst>
      <p:ext uri="{BB962C8B-B14F-4D97-AF65-F5344CB8AC3E}">
        <p14:creationId xmlns:p14="http://schemas.microsoft.com/office/powerpoint/2010/main" val="353955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519" y="301980"/>
            <a:ext cx="3705813" cy="5993351"/>
          </a:xfrm>
          <a:prstGeom prst="rect">
            <a:avLst/>
          </a:prstGeom>
        </p:spPr>
      </p:pic>
    </p:spTree>
    <p:extLst>
      <p:ext uri="{BB962C8B-B14F-4D97-AF65-F5344CB8AC3E}">
        <p14:creationId xmlns:p14="http://schemas.microsoft.com/office/powerpoint/2010/main" val="397186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18" y="664982"/>
            <a:ext cx="6143613" cy="5630349"/>
          </a:xfrm>
          <a:prstGeom prst="rect">
            <a:avLst/>
          </a:prstGeom>
        </p:spPr>
      </p:pic>
    </p:spTree>
    <p:extLst>
      <p:ext uri="{BB962C8B-B14F-4D97-AF65-F5344CB8AC3E}">
        <p14:creationId xmlns:p14="http://schemas.microsoft.com/office/powerpoint/2010/main" val="370330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015" y="1081668"/>
            <a:ext cx="4597902" cy="4085059"/>
          </a:xfrm>
          <a:prstGeom prst="rect">
            <a:avLst/>
          </a:prstGeom>
        </p:spPr>
      </p:pic>
    </p:spTree>
    <p:extLst>
      <p:ext uri="{BB962C8B-B14F-4D97-AF65-F5344CB8AC3E}">
        <p14:creationId xmlns:p14="http://schemas.microsoft.com/office/powerpoint/2010/main" val="404618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937" y="1081668"/>
            <a:ext cx="4907434" cy="40850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015" y="1081668"/>
            <a:ext cx="4597902" cy="4085059"/>
          </a:xfrm>
          <a:prstGeom prst="rect">
            <a:avLst/>
          </a:prstGeom>
        </p:spPr>
      </p:pic>
    </p:spTree>
    <p:extLst>
      <p:ext uri="{BB962C8B-B14F-4D97-AF65-F5344CB8AC3E}">
        <p14:creationId xmlns:p14="http://schemas.microsoft.com/office/powerpoint/2010/main" val="1374864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645" y="1605777"/>
            <a:ext cx="4430319" cy="3068806"/>
          </a:xfrm>
          <a:prstGeom prst="rect">
            <a:avLst/>
          </a:prstGeom>
        </p:spPr>
      </p:pic>
    </p:spTree>
    <p:extLst>
      <p:ext uri="{BB962C8B-B14F-4D97-AF65-F5344CB8AC3E}">
        <p14:creationId xmlns:p14="http://schemas.microsoft.com/office/powerpoint/2010/main" val="3927942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645" y="1605777"/>
            <a:ext cx="4430319" cy="306880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656" y="1605777"/>
            <a:ext cx="4208061" cy="3068806"/>
          </a:xfrm>
          <a:prstGeom prst="rect">
            <a:avLst/>
          </a:prstGeom>
        </p:spPr>
      </p:pic>
    </p:spTree>
    <p:extLst>
      <p:ext uri="{BB962C8B-B14F-4D97-AF65-F5344CB8AC3E}">
        <p14:creationId xmlns:p14="http://schemas.microsoft.com/office/powerpoint/2010/main" val="370453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645" y="1605777"/>
            <a:ext cx="4208061" cy="306880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797" y="1605777"/>
            <a:ext cx="4369306" cy="3068806"/>
          </a:xfrm>
          <a:prstGeom prst="rect">
            <a:avLst/>
          </a:prstGeom>
        </p:spPr>
      </p:pic>
    </p:spTree>
    <p:extLst>
      <p:ext uri="{BB962C8B-B14F-4D97-AF65-F5344CB8AC3E}">
        <p14:creationId xmlns:p14="http://schemas.microsoft.com/office/powerpoint/2010/main" val="4084091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32686" y="836024"/>
            <a:ext cx="8425713" cy="4894946"/>
          </a:xfrm>
          <a:prstGeom prst="rect">
            <a:avLst/>
          </a:prstGeom>
        </p:spPr>
      </p:pic>
    </p:spTree>
    <p:extLst>
      <p:ext uri="{BB962C8B-B14F-4D97-AF65-F5344CB8AC3E}">
        <p14:creationId xmlns:p14="http://schemas.microsoft.com/office/powerpoint/2010/main" val="154349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17296" y="784927"/>
            <a:ext cx="8698938" cy="369332"/>
          </a:xfrm>
          <a:prstGeom prst="rect">
            <a:avLst/>
          </a:prstGeom>
          <a:noFill/>
        </p:spPr>
        <p:txBody>
          <a:bodyPr wrap="square" rtlCol="0">
            <a:spAutoFit/>
          </a:bodyPr>
          <a:lstStyle/>
          <a:p>
            <a:r>
              <a:rPr lang="en-US" dirty="0" err="1" smtClean="0"/>
              <a:t>Spiegelen</a:t>
            </a:r>
            <a:endParaRPr lang="nl-NL"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3256" y="215923"/>
            <a:ext cx="3743325" cy="5943600"/>
          </a:xfrm>
          <a:prstGeom prst="rect">
            <a:avLst/>
          </a:prstGeom>
        </p:spPr>
      </p:pic>
      <p:pic>
        <p:nvPicPr>
          <p:cNvPr id="8" name="Picture 7"/>
          <p:cNvPicPr>
            <a:picLocks noChangeAspect="1"/>
          </p:cNvPicPr>
          <p:nvPr/>
        </p:nvPicPr>
        <p:blipFill>
          <a:blip r:embed="rId4"/>
          <a:stretch>
            <a:fillRect/>
          </a:stretch>
        </p:blipFill>
        <p:spPr>
          <a:xfrm>
            <a:off x="6409602" y="308944"/>
            <a:ext cx="5199891" cy="5598080"/>
          </a:xfrm>
          <a:prstGeom prst="rect">
            <a:avLst/>
          </a:prstGeom>
        </p:spPr>
      </p:pic>
    </p:spTree>
    <p:extLst>
      <p:ext uri="{BB962C8B-B14F-4D97-AF65-F5344CB8AC3E}">
        <p14:creationId xmlns:p14="http://schemas.microsoft.com/office/powerpoint/2010/main" val="193705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836020" y="2553629"/>
            <a:ext cx="4761571" cy="1200329"/>
          </a:xfrm>
          <a:prstGeom prst="rect">
            <a:avLst/>
          </a:prstGeom>
          <a:noFill/>
        </p:spPr>
        <p:txBody>
          <a:bodyPr wrap="square" rtlCol="0">
            <a:spAutoFit/>
          </a:bodyPr>
          <a:lstStyle/>
          <a:p>
            <a:pPr algn="ctr"/>
            <a:r>
              <a:rPr lang="nl-NL" sz="7200" dirty="0" err="1" smtClean="0">
                <a:latin typeface="Bree Serif" panose="02000503040000020004" pitchFamily="50" charset="0"/>
              </a:rPr>
              <a:t>Pacifiers</a:t>
            </a:r>
            <a:endParaRPr lang="nl-NL" sz="7200" dirty="0">
              <a:latin typeface="Bree Serif" panose="02000503040000020004" pitchFamily="50" charset="0"/>
            </a:endParaRPr>
          </a:p>
        </p:txBody>
      </p:sp>
    </p:spTree>
    <p:extLst>
      <p:ext uri="{BB962C8B-B14F-4D97-AF65-F5344CB8AC3E}">
        <p14:creationId xmlns:p14="http://schemas.microsoft.com/office/powerpoint/2010/main" val="3170479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81307" y="1148576"/>
            <a:ext cx="7181386" cy="1200329"/>
          </a:xfrm>
          <a:prstGeom prst="rect">
            <a:avLst/>
          </a:prstGeom>
          <a:noFill/>
        </p:spPr>
        <p:txBody>
          <a:bodyPr wrap="square" rtlCol="0">
            <a:spAutoFit/>
          </a:bodyPr>
          <a:lstStyle/>
          <a:p>
            <a:r>
              <a:rPr lang="nl-NL" sz="7200" dirty="0" smtClean="0">
                <a:latin typeface="Bree Serif" panose="02000503040000020004" pitchFamily="50" charset="0"/>
              </a:rPr>
              <a:t>Wie is die gast…?</a:t>
            </a:r>
            <a:endParaRPr lang="nl-NL" sz="7200" dirty="0">
              <a:latin typeface="Bree Serif" panose="02000503040000020004" pitchFamily="50" charset="0"/>
            </a:endParaRPr>
          </a:p>
        </p:txBody>
      </p:sp>
    </p:spTree>
    <p:extLst>
      <p:ext uri="{BB962C8B-B14F-4D97-AF65-F5344CB8AC3E}">
        <p14:creationId xmlns:p14="http://schemas.microsoft.com/office/powerpoint/2010/main" val="2778260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66950" y="353339"/>
            <a:ext cx="2878355" cy="290281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3326" y="353339"/>
            <a:ext cx="2618521" cy="29028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146" y="3468030"/>
            <a:ext cx="3097961" cy="256140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325" y="3468030"/>
            <a:ext cx="2601015" cy="2561406"/>
          </a:xfrm>
          <a:prstGeom prst="rect">
            <a:avLst/>
          </a:prstGeom>
        </p:spPr>
      </p:pic>
    </p:spTree>
    <p:extLst>
      <p:ext uri="{BB962C8B-B14F-4D97-AF65-F5344CB8AC3E}">
        <p14:creationId xmlns:p14="http://schemas.microsoft.com/office/powerpoint/2010/main" val="18761868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9951" y="919190"/>
            <a:ext cx="2199375" cy="2722467"/>
          </a:xfrm>
          <a:prstGeom prst="rect">
            <a:avLst/>
          </a:prstGeom>
        </p:spPr>
      </p:pic>
      <p:pic>
        <p:nvPicPr>
          <p:cNvPr id="4" name="Picture 3"/>
          <p:cNvPicPr>
            <a:picLocks noChangeAspect="1"/>
          </p:cNvPicPr>
          <p:nvPr/>
        </p:nvPicPr>
        <p:blipFill>
          <a:blip r:embed="rId4"/>
          <a:stretch>
            <a:fillRect/>
          </a:stretch>
        </p:blipFill>
        <p:spPr>
          <a:xfrm>
            <a:off x="6200644" y="919189"/>
            <a:ext cx="2199375" cy="2722467"/>
          </a:xfrm>
          <a:prstGeom prst="rect">
            <a:avLst/>
          </a:prstGeom>
        </p:spPr>
      </p:pic>
      <p:pic>
        <p:nvPicPr>
          <p:cNvPr id="5" name="Picture 4"/>
          <p:cNvPicPr>
            <a:picLocks noChangeAspect="1"/>
          </p:cNvPicPr>
          <p:nvPr/>
        </p:nvPicPr>
        <p:blipFill>
          <a:blip r:embed="rId5"/>
          <a:stretch>
            <a:fillRect/>
          </a:stretch>
        </p:blipFill>
        <p:spPr>
          <a:xfrm>
            <a:off x="2609951" y="3766061"/>
            <a:ext cx="2199375" cy="2269800"/>
          </a:xfrm>
          <a:prstGeom prst="rect">
            <a:avLst/>
          </a:prstGeom>
        </p:spPr>
      </p:pic>
      <p:pic>
        <p:nvPicPr>
          <p:cNvPr id="6" name="Picture 5"/>
          <p:cNvPicPr>
            <a:picLocks noChangeAspect="1"/>
          </p:cNvPicPr>
          <p:nvPr/>
        </p:nvPicPr>
        <p:blipFill>
          <a:blip r:embed="rId6"/>
          <a:stretch>
            <a:fillRect/>
          </a:stretch>
        </p:blipFill>
        <p:spPr>
          <a:xfrm>
            <a:off x="6200644" y="3766061"/>
            <a:ext cx="2199375" cy="2282734"/>
          </a:xfrm>
          <a:prstGeom prst="rect">
            <a:avLst/>
          </a:prstGeom>
        </p:spPr>
      </p:pic>
    </p:spTree>
    <p:extLst>
      <p:ext uri="{BB962C8B-B14F-4D97-AF65-F5344CB8AC3E}">
        <p14:creationId xmlns:p14="http://schemas.microsoft.com/office/powerpoint/2010/main" val="2588449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70155" y="1572322"/>
            <a:ext cx="9333571" cy="2585323"/>
          </a:xfrm>
          <a:prstGeom prst="rect">
            <a:avLst/>
          </a:prstGeom>
          <a:noFill/>
        </p:spPr>
        <p:txBody>
          <a:bodyPr wrap="square" rtlCol="0">
            <a:spAutoFit/>
          </a:bodyPr>
          <a:lstStyle/>
          <a:p>
            <a:r>
              <a:rPr lang="nl-NL" sz="5400" dirty="0" smtClean="0">
                <a:latin typeface="Bree Serif" panose="02000503040000020004" pitchFamily="50" charset="0"/>
              </a:rPr>
              <a:t>Mijn lievelingsonderwerp:</a:t>
            </a:r>
          </a:p>
          <a:p>
            <a:endParaRPr lang="nl-NL" sz="5400" dirty="0">
              <a:latin typeface="Bree Serif" panose="02000503040000020004" pitchFamily="50" charset="0"/>
            </a:endParaRPr>
          </a:p>
          <a:p>
            <a:r>
              <a:rPr lang="nl-NL" sz="5400" dirty="0" smtClean="0">
                <a:latin typeface="Bree Serif" panose="02000503040000020004" pitchFamily="50" charset="0"/>
              </a:rPr>
              <a:t>Lichaamstaal &amp; Uitgaan</a:t>
            </a:r>
            <a:endParaRPr lang="nl-NL" sz="5400" dirty="0">
              <a:latin typeface="Bree Serif" panose="02000503040000020004" pitchFamily="50" charset="0"/>
            </a:endParaRPr>
          </a:p>
        </p:txBody>
      </p:sp>
    </p:spTree>
    <p:extLst>
      <p:ext uri="{BB962C8B-B14F-4D97-AF65-F5344CB8AC3E}">
        <p14:creationId xmlns:p14="http://schemas.microsoft.com/office/powerpoint/2010/main" val="36276131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14725" y="992848"/>
            <a:ext cx="6485370" cy="4850182"/>
          </a:xfrm>
          <a:prstGeom prst="rect">
            <a:avLst/>
          </a:prstGeom>
        </p:spPr>
      </p:pic>
    </p:spTree>
    <p:extLst>
      <p:ext uri="{BB962C8B-B14F-4D97-AF65-F5344CB8AC3E}">
        <p14:creationId xmlns:p14="http://schemas.microsoft.com/office/powerpoint/2010/main" val="2240233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401122" y="2263698"/>
            <a:ext cx="5351145" cy="1569660"/>
          </a:xfrm>
          <a:prstGeom prst="rect">
            <a:avLst/>
          </a:prstGeom>
          <a:noFill/>
        </p:spPr>
        <p:txBody>
          <a:bodyPr wrap="none" rtlCol="0">
            <a:spAutoFit/>
          </a:bodyPr>
          <a:lstStyle/>
          <a:p>
            <a:r>
              <a:rPr lang="nl-NL" sz="9600" dirty="0" smtClean="0">
                <a:latin typeface="Bree Serif" panose="02000503040000020004" pitchFamily="50" charset="0"/>
              </a:rPr>
              <a:t>….HUH…?</a:t>
            </a:r>
            <a:endParaRPr lang="nl-NL" sz="9600" dirty="0">
              <a:latin typeface="Bree Serif" panose="02000503040000020004" pitchFamily="50" charset="0"/>
            </a:endParaRPr>
          </a:p>
        </p:txBody>
      </p:sp>
    </p:spTree>
    <p:extLst>
      <p:ext uri="{BB962C8B-B14F-4D97-AF65-F5344CB8AC3E}">
        <p14:creationId xmlns:p14="http://schemas.microsoft.com/office/powerpoint/2010/main" val="1528345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9766" y="579865"/>
            <a:ext cx="7471794" cy="5175584"/>
          </a:xfrm>
          <a:prstGeom prst="rect">
            <a:avLst/>
          </a:prstGeom>
        </p:spPr>
      </p:pic>
    </p:spTree>
    <p:extLst>
      <p:ext uri="{BB962C8B-B14F-4D97-AF65-F5344CB8AC3E}">
        <p14:creationId xmlns:p14="http://schemas.microsoft.com/office/powerpoint/2010/main" val="40999545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401122" y="2263698"/>
            <a:ext cx="2417650" cy="1569660"/>
          </a:xfrm>
          <a:prstGeom prst="rect">
            <a:avLst/>
          </a:prstGeom>
          <a:noFill/>
        </p:spPr>
        <p:txBody>
          <a:bodyPr wrap="none" rtlCol="0">
            <a:spAutoFit/>
          </a:bodyPr>
          <a:lstStyle/>
          <a:p>
            <a:r>
              <a:rPr lang="nl-NL" sz="9600" dirty="0" smtClean="0">
                <a:latin typeface="Bree Serif" panose="02000503040000020004" pitchFamily="50" charset="0"/>
              </a:rPr>
              <a:t>Hoi!</a:t>
            </a:r>
            <a:endParaRPr lang="nl-NL" sz="9600" dirty="0">
              <a:latin typeface="Bree Serif" panose="02000503040000020004" pitchFamily="50" charset="0"/>
            </a:endParaRPr>
          </a:p>
        </p:txBody>
      </p:sp>
    </p:spTree>
    <p:extLst>
      <p:ext uri="{BB962C8B-B14F-4D97-AF65-F5344CB8AC3E}">
        <p14:creationId xmlns:p14="http://schemas.microsoft.com/office/powerpoint/2010/main" val="12376510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02874" y="1003999"/>
            <a:ext cx="6986251" cy="4850001"/>
          </a:xfrm>
          <a:prstGeom prst="rect">
            <a:avLst/>
          </a:prstGeom>
        </p:spPr>
      </p:pic>
    </p:spTree>
    <p:extLst>
      <p:ext uri="{BB962C8B-B14F-4D97-AF65-F5344CB8AC3E}">
        <p14:creationId xmlns:p14="http://schemas.microsoft.com/office/powerpoint/2010/main" val="2913876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853314" y="1003999"/>
            <a:ext cx="6485370" cy="4850182"/>
          </a:xfrm>
          <a:prstGeom prst="rect">
            <a:avLst/>
          </a:prstGeom>
        </p:spPr>
      </p:pic>
    </p:spTree>
    <p:extLst>
      <p:ext uri="{BB962C8B-B14F-4D97-AF65-F5344CB8AC3E}">
        <p14:creationId xmlns:p14="http://schemas.microsoft.com/office/powerpoint/2010/main" val="4219300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76077" y="2315272"/>
            <a:ext cx="7318029" cy="1938992"/>
          </a:xfrm>
          <a:prstGeom prst="rect">
            <a:avLst/>
          </a:prstGeom>
          <a:noFill/>
        </p:spPr>
        <p:txBody>
          <a:bodyPr wrap="none" rtlCol="0">
            <a:spAutoFit/>
          </a:bodyPr>
          <a:lstStyle/>
          <a:p>
            <a:pPr algn="ctr"/>
            <a:r>
              <a:rPr lang="nl-NL" sz="6000" dirty="0" smtClean="0">
                <a:latin typeface="Bree Serif" panose="02000503040000020004" pitchFamily="50" charset="0"/>
              </a:rPr>
              <a:t>Hoe weet ik of ze</a:t>
            </a:r>
          </a:p>
          <a:p>
            <a:pPr algn="ctr"/>
            <a:r>
              <a:rPr lang="nl-NL" sz="6000" dirty="0" smtClean="0">
                <a:latin typeface="Bree Serif" panose="02000503040000020004" pitchFamily="50" charset="0"/>
              </a:rPr>
              <a:t>me écht leuk vindt…?</a:t>
            </a:r>
            <a:endParaRPr lang="nl-NL" sz="6000" dirty="0">
              <a:latin typeface="Bree Serif" panose="02000503040000020004" pitchFamily="50" charset="0"/>
            </a:endParaRPr>
          </a:p>
        </p:txBody>
      </p:sp>
    </p:spTree>
    <p:extLst>
      <p:ext uri="{BB962C8B-B14F-4D97-AF65-F5344CB8AC3E}">
        <p14:creationId xmlns:p14="http://schemas.microsoft.com/office/powerpoint/2010/main" val="3991680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981306" y="1148576"/>
            <a:ext cx="9445084" cy="3046988"/>
          </a:xfrm>
          <a:prstGeom prst="rect">
            <a:avLst/>
          </a:prstGeom>
          <a:noFill/>
        </p:spPr>
        <p:txBody>
          <a:bodyPr wrap="square" rtlCol="0">
            <a:spAutoFit/>
          </a:bodyPr>
          <a:lstStyle/>
          <a:p>
            <a:r>
              <a:rPr lang="nl-NL" sz="7200" dirty="0" smtClean="0">
                <a:latin typeface="Bree Serif" panose="02000503040000020004" pitchFamily="50" charset="0"/>
              </a:rPr>
              <a:t>Wie is die gast…?</a:t>
            </a:r>
          </a:p>
          <a:p>
            <a:endParaRPr lang="nl-NL" sz="2000" dirty="0" smtClean="0">
              <a:latin typeface="Bree Serif" panose="02000503040000020004" pitchFamily="50" charset="0"/>
            </a:endParaRPr>
          </a:p>
          <a:p>
            <a:pPr marL="342900" indent="-342900">
              <a:buFont typeface="Arial" panose="020B0604020202020204" pitchFamily="34" charset="0"/>
              <a:buChar char="•"/>
            </a:pPr>
            <a:r>
              <a:rPr lang="nl-NL" sz="2000" dirty="0" smtClean="0">
                <a:latin typeface="Bree Serif" panose="02000503040000020004" pitchFamily="50" charset="0"/>
              </a:rPr>
              <a:t>Alexander van Brakel</a:t>
            </a:r>
          </a:p>
          <a:p>
            <a:pPr marL="342900" indent="-342900">
              <a:buFont typeface="Arial" panose="020B0604020202020204" pitchFamily="34" charset="0"/>
              <a:buChar char="•"/>
            </a:pPr>
            <a:r>
              <a:rPr lang="nl-NL" sz="2000" dirty="0" smtClean="0">
                <a:latin typeface="Bree Serif" panose="02000503040000020004" pitchFamily="50" charset="0"/>
              </a:rPr>
              <a:t>UT: MSc Communication Studies</a:t>
            </a:r>
          </a:p>
          <a:p>
            <a:pPr marL="342900" indent="-342900">
              <a:buFont typeface="Arial" panose="020B0604020202020204" pitchFamily="34" charset="0"/>
              <a:buChar char="•"/>
            </a:pPr>
            <a:r>
              <a:rPr lang="nl-NL" sz="2000" dirty="0" smtClean="0">
                <a:latin typeface="Bree Serif" panose="02000503040000020004" pitchFamily="50" charset="0"/>
              </a:rPr>
              <a:t>Passie voor menselijk gedrag en alles wat dit bepaalt, voorspelt, en beïnvloedt</a:t>
            </a:r>
          </a:p>
          <a:p>
            <a:pPr marL="342900" indent="-342900">
              <a:buFont typeface="Arial" panose="020B0604020202020204" pitchFamily="34" charset="0"/>
              <a:buChar char="•"/>
            </a:pPr>
            <a:r>
              <a:rPr lang="nl-NL" sz="2000" dirty="0" smtClean="0">
                <a:latin typeface="Bree Serif" panose="02000503040000020004" pitchFamily="50" charset="0"/>
              </a:rPr>
              <a:t>Vooral op het gebied van zelfpresentatie, liefde, en interpersoonlijke relaties</a:t>
            </a:r>
          </a:p>
          <a:p>
            <a:pPr marL="342900" indent="-342900">
              <a:buFont typeface="Arial" panose="020B0604020202020204" pitchFamily="34" charset="0"/>
              <a:buChar char="•"/>
            </a:pPr>
            <a:r>
              <a:rPr lang="nl-NL" sz="2000" dirty="0" smtClean="0">
                <a:latin typeface="Bree Serif" panose="02000503040000020004" pitchFamily="50" charset="0"/>
              </a:rPr>
              <a:t>Non-verbale communicatie(lichaamstaal en meer)</a:t>
            </a:r>
            <a:endParaRPr lang="nl-NL" sz="2000" dirty="0">
              <a:latin typeface="Bree Serif" panose="02000503040000020004" pitchFamily="50" charset="0"/>
            </a:endParaRPr>
          </a:p>
        </p:txBody>
      </p:sp>
    </p:spTree>
    <p:extLst>
      <p:ext uri="{BB962C8B-B14F-4D97-AF65-F5344CB8AC3E}">
        <p14:creationId xmlns:p14="http://schemas.microsoft.com/office/powerpoint/2010/main" val="1164244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55170" y="735980"/>
            <a:ext cx="7568332" cy="5043930"/>
          </a:xfrm>
          <a:prstGeom prst="rect">
            <a:avLst/>
          </a:prstGeom>
        </p:spPr>
      </p:pic>
    </p:spTree>
    <p:extLst>
      <p:ext uri="{BB962C8B-B14F-4D97-AF65-F5344CB8AC3E}">
        <p14:creationId xmlns:p14="http://schemas.microsoft.com/office/powerpoint/2010/main" val="460871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55170" y="735980"/>
            <a:ext cx="7976205" cy="5043930"/>
          </a:xfrm>
          <a:prstGeom prst="rect">
            <a:avLst/>
          </a:prstGeom>
        </p:spPr>
      </p:pic>
    </p:spTree>
    <p:extLst>
      <p:ext uri="{BB962C8B-B14F-4D97-AF65-F5344CB8AC3E}">
        <p14:creationId xmlns:p14="http://schemas.microsoft.com/office/powerpoint/2010/main" val="1834783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56247" y="735980"/>
            <a:ext cx="7222645" cy="5038640"/>
          </a:xfrm>
          <a:prstGeom prst="rect">
            <a:avLst/>
          </a:prstGeom>
        </p:spPr>
      </p:pic>
    </p:spTree>
    <p:extLst>
      <p:ext uri="{BB962C8B-B14F-4D97-AF65-F5344CB8AC3E}">
        <p14:creationId xmlns:p14="http://schemas.microsoft.com/office/powerpoint/2010/main" val="3951297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14039" y="646771"/>
            <a:ext cx="7248293" cy="923330"/>
          </a:xfrm>
          <a:prstGeom prst="rect">
            <a:avLst/>
          </a:prstGeom>
          <a:noFill/>
        </p:spPr>
        <p:txBody>
          <a:bodyPr wrap="square" rtlCol="0">
            <a:spAutoFit/>
          </a:bodyPr>
          <a:lstStyle/>
          <a:p>
            <a:r>
              <a:rPr lang="nl-NL" sz="5400" dirty="0" smtClean="0">
                <a:latin typeface="Bree Serif" panose="02000503040000020004" pitchFamily="50" charset="0"/>
              </a:rPr>
              <a:t>Tot slot…</a:t>
            </a:r>
            <a:endParaRPr lang="nl-NL" sz="5400" dirty="0">
              <a:latin typeface="Bree Serif" panose="02000503040000020004" pitchFamily="50" charset="0"/>
            </a:endParaRPr>
          </a:p>
        </p:txBody>
      </p:sp>
    </p:spTree>
    <p:extLst>
      <p:ext uri="{BB962C8B-B14F-4D97-AF65-F5344CB8AC3E}">
        <p14:creationId xmlns:p14="http://schemas.microsoft.com/office/powerpoint/2010/main" val="1613562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14039" y="646771"/>
            <a:ext cx="9679259" cy="1754326"/>
          </a:xfrm>
          <a:prstGeom prst="rect">
            <a:avLst/>
          </a:prstGeom>
          <a:noFill/>
        </p:spPr>
        <p:txBody>
          <a:bodyPr wrap="square" rtlCol="0">
            <a:spAutoFit/>
          </a:bodyPr>
          <a:lstStyle/>
          <a:p>
            <a:r>
              <a:rPr lang="nl-NL" sz="5400" dirty="0">
                <a:latin typeface="Bree Serif" panose="02000503040000020004" pitchFamily="50" charset="0"/>
              </a:rPr>
              <a:t>www.alexandervanbrakel.com</a:t>
            </a:r>
          </a:p>
          <a:p>
            <a:r>
              <a:rPr lang="nl-NL" sz="5400" dirty="0" smtClean="0">
                <a:latin typeface="Bree Serif" panose="02000503040000020004" pitchFamily="50" charset="0"/>
              </a:rPr>
              <a:t>Project Aphrodite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157" y="2686966"/>
            <a:ext cx="9523141" cy="31731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258" y="2567384"/>
            <a:ext cx="2560229" cy="3412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9170" y="2567384"/>
            <a:ext cx="3564404" cy="337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8366" y="2457170"/>
            <a:ext cx="2725615" cy="3632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32712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14039" y="646771"/>
            <a:ext cx="9679259" cy="923330"/>
          </a:xfrm>
          <a:prstGeom prst="rect">
            <a:avLst/>
          </a:prstGeom>
          <a:noFill/>
        </p:spPr>
        <p:txBody>
          <a:bodyPr wrap="square" rtlCol="0">
            <a:spAutoFit/>
          </a:bodyPr>
          <a:lstStyle/>
          <a:p>
            <a:r>
              <a:rPr lang="nl-NL" sz="5400" dirty="0" smtClean="0">
                <a:latin typeface="Bree Serif" panose="02000503040000020004" pitchFamily="50" charset="0"/>
              </a:rPr>
              <a:t>Boekenlijst</a:t>
            </a:r>
          </a:p>
        </p:txBody>
      </p:sp>
      <p:sp>
        <p:nvSpPr>
          <p:cNvPr id="7" name="TextBox 6"/>
          <p:cNvSpPr txBox="1"/>
          <p:nvPr/>
        </p:nvSpPr>
        <p:spPr>
          <a:xfrm>
            <a:off x="814039" y="1702420"/>
            <a:ext cx="9679259" cy="2605842"/>
          </a:xfrm>
          <a:prstGeom prst="rect">
            <a:avLst/>
          </a:prstGeom>
          <a:noFill/>
        </p:spPr>
        <p:txBody>
          <a:bodyPr wrap="square" rtlCol="0">
            <a:spAutoFit/>
          </a:bodyPr>
          <a:lstStyle/>
          <a:p>
            <a:r>
              <a:rPr lang="en-US" sz="1400" dirty="0" err="1" smtClean="0">
                <a:latin typeface="Bree Serif" panose="02000503040000020004" pitchFamily="50" charset="0"/>
              </a:rPr>
              <a:t>Voor</a:t>
            </a:r>
            <a:r>
              <a:rPr lang="en-US" sz="1400" dirty="0" smtClean="0">
                <a:latin typeface="Bree Serif" panose="02000503040000020004" pitchFamily="50" charset="0"/>
              </a:rPr>
              <a:t> de </a:t>
            </a:r>
            <a:r>
              <a:rPr lang="en-US" sz="1400" dirty="0" err="1" smtClean="0">
                <a:latin typeface="Bree Serif" panose="02000503040000020004" pitchFamily="50" charset="0"/>
              </a:rPr>
              <a:t>enthousiastelingen</a:t>
            </a:r>
            <a:r>
              <a:rPr lang="en-US" sz="1400" dirty="0" smtClean="0">
                <a:latin typeface="Bree Serif" panose="02000503040000020004" pitchFamily="50" charset="0"/>
              </a:rPr>
              <a:t> </a:t>
            </a:r>
            <a:r>
              <a:rPr lang="en-US" sz="1400" dirty="0" err="1" smtClean="0">
                <a:latin typeface="Bree Serif" panose="02000503040000020004" pitchFamily="50" charset="0"/>
              </a:rPr>
              <a:t>staat</a:t>
            </a:r>
            <a:r>
              <a:rPr lang="en-US" sz="1400" dirty="0" smtClean="0">
                <a:latin typeface="Bree Serif" panose="02000503040000020004" pitchFamily="50" charset="0"/>
              </a:rPr>
              <a:t> </a:t>
            </a:r>
            <a:r>
              <a:rPr lang="en-US" sz="1400" dirty="0" err="1" smtClean="0">
                <a:latin typeface="Bree Serif" panose="02000503040000020004" pitchFamily="50" charset="0"/>
              </a:rPr>
              <a:t>hieronder</a:t>
            </a:r>
            <a:r>
              <a:rPr lang="en-US" sz="1400" dirty="0" smtClean="0">
                <a:latin typeface="Bree Serif" panose="02000503040000020004" pitchFamily="50" charset="0"/>
              </a:rPr>
              <a:t> </a:t>
            </a:r>
            <a:r>
              <a:rPr lang="en-US" sz="1400" dirty="0" err="1" smtClean="0">
                <a:latin typeface="Bree Serif" panose="02000503040000020004" pitchFamily="50" charset="0"/>
              </a:rPr>
              <a:t>een</a:t>
            </a:r>
            <a:r>
              <a:rPr lang="en-US" sz="1400" dirty="0" smtClean="0">
                <a:latin typeface="Bree Serif" panose="02000503040000020004" pitchFamily="50" charset="0"/>
              </a:rPr>
              <a:t> </a:t>
            </a:r>
            <a:r>
              <a:rPr lang="en-US" sz="1400" dirty="0" err="1" smtClean="0">
                <a:latin typeface="Bree Serif" panose="02000503040000020004" pitchFamily="50" charset="0"/>
              </a:rPr>
              <a:t>lijstje</a:t>
            </a:r>
            <a:r>
              <a:rPr lang="en-US" sz="1400" dirty="0" smtClean="0">
                <a:latin typeface="Bree Serif" panose="02000503040000020004" pitchFamily="50" charset="0"/>
              </a:rPr>
              <a:t> </a:t>
            </a:r>
            <a:r>
              <a:rPr lang="en-US" sz="1400" dirty="0" err="1" smtClean="0">
                <a:latin typeface="Bree Serif" panose="02000503040000020004" pitchFamily="50" charset="0"/>
              </a:rPr>
              <a:t>boeken</a:t>
            </a:r>
            <a:r>
              <a:rPr lang="en-US" sz="1400" dirty="0" smtClean="0">
                <a:latin typeface="Bree Serif" panose="02000503040000020004" pitchFamily="50" charset="0"/>
              </a:rPr>
              <a:t> om </a:t>
            </a:r>
            <a:r>
              <a:rPr lang="en-US" sz="1400" dirty="0" err="1" smtClean="0">
                <a:latin typeface="Bree Serif" panose="02000503040000020004" pitchFamily="50" charset="0"/>
              </a:rPr>
              <a:t>te</a:t>
            </a:r>
            <a:r>
              <a:rPr lang="en-US" sz="1400" dirty="0" smtClean="0">
                <a:latin typeface="Bree Serif" panose="02000503040000020004" pitchFamily="50" charset="0"/>
              </a:rPr>
              <a:t> </a:t>
            </a:r>
            <a:r>
              <a:rPr lang="en-US" sz="1400" dirty="0" err="1" smtClean="0">
                <a:latin typeface="Bree Serif" panose="02000503040000020004" pitchFamily="50" charset="0"/>
              </a:rPr>
              <a:t>raadplegen</a:t>
            </a:r>
            <a:r>
              <a:rPr lang="en-US" sz="1400" dirty="0" smtClean="0">
                <a:latin typeface="Bree Serif" panose="02000503040000020004" pitchFamily="50" charset="0"/>
              </a:rPr>
              <a:t> over </a:t>
            </a:r>
            <a:r>
              <a:rPr lang="en-US" sz="1400" dirty="0" err="1" smtClean="0">
                <a:latin typeface="Bree Serif" panose="02000503040000020004" pitchFamily="50" charset="0"/>
              </a:rPr>
              <a:t>lichaamstaal</a:t>
            </a:r>
            <a:r>
              <a:rPr lang="en-US" sz="1400" dirty="0" smtClean="0">
                <a:latin typeface="Bree Serif" panose="02000503040000020004" pitchFamily="50" charset="0"/>
              </a:rPr>
              <a:t>. De </a:t>
            </a:r>
            <a:r>
              <a:rPr lang="en-US" sz="1400" dirty="0" err="1" smtClean="0">
                <a:latin typeface="Bree Serif" panose="02000503040000020004" pitchFamily="50" charset="0"/>
              </a:rPr>
              <a:t>volgorde</a:t>
            </a:r>
            <a:r>
              <a:rPr lang="en-US" sz="1400" dirty="0" smtClean="0">
                <a:latin typeface="Bree Serif" panose="02000503040000020004" pitchFamily="50" charset="0"/>
              </a:rPr>
              <a:t> is </a:t>
            </a:r>
            <a:r>
              <a:rPr lang="en-US" sz="1400" dirty="0" err="1" smtClean="0">
                <a:latin typeface="Bree Serif" panose="02000503040000020004" pitchFamily="50" charset="0"/>
              </a:rPr>
              <a:t>niet</a:t>
            </a:r>
            <a:r>
              <a:rPr lang="en-US" sz="1400" dirty="0" smtClean="0">
                <a:latin typeface="Bree Serif" panose="02000503040000020004" pitchFamily="50" charset="0"/>
              </a:rPr>
              <a:t> per </a:t>
            </a:r>
            <a:r>
              <a:rPr lang="en-US" sz="1400" dirty="0" err="1" smtClean="0">
                <a:latin typeface="Bree Serif" panose="02000503040000020004" pitchFamily="50" charset="0"/>
              </a:rPr>
              <a:t>ongeluk</a:t>
            </a:r>
            <a:r>
              <a:rPr lang="en-US" sz="1400" dirty="0" smtClean="0">
                <a:latin typeface="Bree Serif" panose="02000503040000020004" pitchFamily="50" charset="0"/>
              </a:rPr>
              <a:t>, maar </a:t>
            </a:r>
            <a:r>
              <a:rPr lang="en-US" sz="1400" dirty="0" err="1" smtClean="0">
                <a:latin typeface="Bree Serif" panose="02000503040000020004" pitchFamily="50" charset="0"/>
              </a:rPr>
              <a:t>gaat</a:t>
            </a:r>
            <a:r>
              <a:rPr lang="en-US" sz="1400" dirty="0" smtClean="0">
                <a:latin typeface="Bree Serif" panose="02000503040000020004" pitchFamily="50" charset="0"/>
              </a:rPr>
              <a:t> van </a:t>
            </a:r>
            <a:r>
              <a:rPr lang="en-US" sz="1400" dirty="0" err="1" smtClean="0">
                <a:latin typeface="Bree Serif" panose="02000503040000020004" pitchFamily="50" charset="0"/>
              </a:rPr>
              <a:t>makkelijk</a:t>
            </a:r>
            <a:r>
              <a:rPr lang="en-US" sz="1400" dirty="0" smtClean="0">
                <a:latin typeface="Bree Serif" panose="02000503040000020004" pitchFamily="50" charset="0"/>
              </a:rPr>
              <a:t>/</a:t>
            </a:r>
            <a:r>
              <a:rPr lang="en-US" sz="1400" dirty="0" err="1" smtClean="0">
                <a:latin typeface="Bree Serif" panose="02000503040000020004" pitchFamily="50" charset="0"/>
              </a:rPr>
              <a:t>amusant</a:t>
            </a:r>
            <a:r>
              <a:rPr lang="en-US" sz="1400" dirty="0" smtClean="0">
                <a:latin typeface="Bree Serif" panose="02000503040000020004" pitchFamily="50" charset="0"/>
              </a:rPr>
              <a:t> </a:t>
            </a:r>
            <a:r>
              <a:rPr lang="en-US" sz="1400" dirty="0" err="1" smtClean="0">
                <a:latin typeface="Bree Serif" panose="02000503040000020004" pitchFamily="50" charset="0"/>
              </a:rPr>
              <a:t>naar</a:t>
            </a:r>
            <a:r>
              <a:rPr lang="en-US" sz="1400" dirty="0" smtClean="0">
                <a:latin typeface="Bree Serif" panose="02000503040000020004" pitchFamily="50" charset="0"/>
              </a:rPr>
              <a:t> </a:t>
            </a:r>
            <a:r>
              <a:rPr lang="en-US" sz="1400" dirty="0" err="1" smtClean="0">
                <a:latin typeface="Bree Serif" panose="02000503040000020004" pitchFamily="50" charset="0"/>
              </a:rPr>
              <a:t>specialistisch</a:t>
            </a:r>
            <a:r>
              <a:rPr lang="en-US" sz="1400" dirty="0" smtClean="0">
                <a:latin typeface="Bree Serif" panose="02000503040000020004" pitchFamily="50" charset="0"/>
              </a:rPr>
              <a:t>/</a:t>
            </a:r>
            <a:r>
              <a:rPr lang="en-US" sz="1400" dirty="0" err="1" smtClean="0">
                <a:latin typeface="Bree Serif" panose="02000503040000020004" pitchFamily="50" charset="0"/>
              </a:rPr>
              <a:t>diepgaand</a:t>
            </a:r>
            <a:r>
              <a:rPr lang="en-US" sz="1400" dirty="0" smtClean="0">
                <a:latin typeface="Bree Serif" panose="02000503040000020004" pitchFamily="50" charset="0"/>
              </a:rPr>
              <a:t>.</a:t>
            </a:r>
          </a:p>
          <a:p>
            <a:endParaRPr lang="en-US" sz="1400" dirty="0">
              <a:latin typeface="Bree Serif" panose="02000503040000020004" pitchFamily="50" charset="0"/>
            </a:endParaRPr>
          </a:p>
          <a:p>
            <a:r>
              <a:rPr lang="en-US" sz="1400" dirty="0" smtClean="0">
                <a:latin typeface="Bree Serif" panose="02000503040000020004" pitchFamily="50" charset="0"/>
              </a:rPr>
              <a:t>The </a:t>
            </a:r>
            <a:r>
              <a:rPr lang="en-US" sz="1400" dirty="0">
                <a:latin typeface="Bree Serif" panose="02000503040000020004" pitchFamily="50" charset="0"/>
              </a:rPr>
              <a:t>Definitive Book of Body </a:t>
            </a:r>
            <a:r>
              <a:rPr lang="en-US" sz="1400" dirty="0" smtClean="0">
                <a:latin typeface="Bree Serif" panose="02000503040000020004" pitchFamily="50" charset="0"/>
              </a:rPr>
              <a:t>Language – Allan &amp; Barbara Pease</a:t>
            </a:r>
            <a:endParaRPr lang="nl-NL" sz="1400" dirty="0" smtClean="0">
              <a:latin typeface="Bree Serif" panose="02000503040000020004" pitchFamily="50" charset="0"/>
            </a:endParaRPr>
          </a:p>
          <a:p>
            <a:r>
              <a:rPr lang="nl-NL" sz="1400" dirty="0" err="1" smtClean="0">
                <a:latin typeface="Bree Serif" panose="02000503040000020004" pitchFamily="50" charset="0"/>
              </a:rPr>
              <a:t>What</a:t>
            </a:r>
            <a:r>
              <a:rPr lang="nl-NL" sz="1400" dirty="0" smtClean="0">
                <a:latin typeface="Bree Serif" panose="02000503040000020004" pitchFamily="50" charset="0"/>
              </a:rPr>
              <a:t>  </a:t>
            </a:r>
            <a:r>
              <a:rPr lang="nl-NL" sz="1400" dirty="0" err="1" smtClean="0">
                <a:latin typeface="Bree Serif" panose="02000503040000020004" pitchFamily="50" charset="0"/>
              </a:rPr>
              <a:t>Every</a:t>
            </a:r>
            <a:r>
              <a:rPr lang="nl-NL" sz="1400" dirty="0" smtClean="0">
                <a:latin typeface="Bree Serif" panose="02000503040000020004" pitchFamily="50" charset="0"/>
              </a:rPr>
              <a:t> Body Is </a:t>
            </a:r>
            <a:r>
              <a:rPr lang="nl-NL" sz="1400" dirty="0" err="1" smtClean="0">
                <a:latin typeface="Bree Serif" panose="02000503040000020004" pitchFamily="50" charset="0"/>
              </a:rPr>
              <a:t>Saying</a:t>
            </a:r>
            <a:r>
              <a:rPr lang="nl-NL" sz="1400" dirty="0" smtClean="0">
                <a:latin typeface="Bree Serif" panose="02000503040000020004" pitchFamily="50" charset="0"/>
              </a:rPr>
              <a:t> - Joe </a:t>
            </a:r>
            <a:r>
              <a:rPr lang="nl-NL" sz="1400" dirty="0" err="1" smtClean="0">
                <a:latin typeface="Bree Serif" panose="02000503040000020004" pitchFamily="50" charset="0"/>
              </a:rPr>
              <a:t>Navarro</a:t>
            </a:r>
            <a:endParaRPr lang="nl-NL" sz="1400" dirty="0" smtClean="0">
              <a:latin typeface="Bree Serif" panose="02000503040000020004" pitchFamily="50" charset="0"/>
            </a:endParaRPr>
          </a:p>
          <a:p>
            <a:r>
              <a:rPr lang="nl-NL" sz="1400" dirty="0" smtClean="0">
                <a:latin typeface="Bree Serif" panose="02000503040000020004" pitchFamily="50" charset="0"/>
              </a:rPr>
              <a:t>Undercover </a:t>
            </a:r>
            <a:r>
              <a:rPr lang="nl-NL" sz="1400" dirty="0" err="1" smtClean="0">
                <a:latin typeface="Bree Serif" panose="02000503040000020004" pitchFamily="50" charset="0"/>
              </a:rPr>
              <a:t>Sex</a:t>
            </a:r>
            <a:r>
              <a:rPr lang="nl-NL" sz="1400" dirty="0" smtClean="0">
                <a:latin typeface="Bree Serif" panose="02000503040000020004" pitchFamily="50" charset="0"/>
              </a:rPr>
              <a:t> </a:t>
            </a:r>
            <a:r>
              <a:rPr lang="nl-NL" sz="1400" dirty="0" err="1" smtClean="0">
                <a:latin typeface="Bree Serif" panose="02000503040000020004" pitchFamily="50" charset="0"/>
              </a:rPr>
              <a:t>Signals</a:t>
            </a:r>
            <a:r>
              <a:rPr lang="nl-NL" sz="1400" dirty="0" smtClean="0">
                <a:latin typeface="Bree Serif" panose="02000503040000020004" pitchFamily="50" charset="0"/>
              </a:rPr>
              <a:t>* – </a:t>
            </a:r>
            <a:r>
              <a:rPr lang="nl-NL" sz="1400" dirty="0" err="1" smtClean="0">
                <a:latin typeface="Bree Serif" panose="02000503040000020004" pitchFamily="50" charset="0"/>
              </a:rPr>
              <a:t>Leil</a:t>
            </a:r>
            <a:r>
              <a:rPr lang="nl-NL" sz="1400" dirty="0" smtClean="0">
                <a:latin typeface="Bree Serif" panose="02000503040000020004" pitchFamily="50" charset="0"/>
              </a:rPr>
              <a:t> </a:t>
            </a:r>
            <a:r>
              <a:rPr lang="nl-NL" sz="1400" dirty="0" err="1" smtClean="0">
                <a:latin typeface="Bree Serif" panose="02000503040000020004" pitchFamily="50" charset="0"/>
              </a:rPr>
              <a:t>Lowndes</a:t>
            </a:r>
            <a:endParaRPr lang="nl-NL" sz="1400" dirty="0">
              <a:latin typeface="Bree Serif" panose="02000503040000020004" pitchFamily="50" charset="0"/>
            </a:endParaRPr>
          </a:p>
          <a:p>
            <a:r>
              <a:rPr lang="en-US" sz="1400" dirty="0">
                <a:latin typeface="Bree Serif" panose="02000503040000020004" pitchFamily="50" charset="0"/>
              </a:rPr>
              <a:t>Unmasking the Face: A Guide to Recognizing Emotions From Facial Expressions</a:t>
            </a:r>
            <a:r>
              <a:rPr lang="nl-NL" sz="1400" dirty="0">
                <a:latin typeface="Bree Serif" panose="02000503040000020004" pitchFamily="50" charset="0"/>
              </a:rPr>
              <a:t> – Paul </a:t>
            </a:r>
            <a:r>
              <a:rPr lang="nl-NL" sz="1400" dirty="0" err="1">
                <a:latin typeface="Bree Serif" panose="02000503040000020004" pitchFamily="50" charset="0"/>
              </a:rPr>
              <a:t>Ekman</a:t>
            </a:r>
            <a:r>
              <a:rPr lang="nl-NL" sz="1400" dirty="0">
                <a:latin typeface="Bree Serif" panose="02000503040000020004" pitchFamily="50" charset="0"/>
              </a:rPr>
              <a:t> &amp; Wallace </a:t>
            </a:r>
            <a:r>
              <a:rPr lang="nl-NL" sz="1400" dirty="0" err="1">
                <a:latin typeface="Bree Serif" panose="02000503040000020004" pitchFamily="50" charset="0"/>
              </a:rPr>
              <a:t>Friesen</a:t>
            </a:r>
            <a:endParaRPr lang="nl-NL" sz="1400" dirty="0">
              <a:latin typeface="Bree Serif" panose="02000503040000020004" pitchFamily="50" charset="0"/>
            </a:endParaRPr>
          </a:p>
          <a:p>
            <a:endParaRPr lang="en-US" sz="1400" dirty="0" smtClean="0">
              <a:latin typeface="Bree Serif" panose="02000503040000020004" pitchFamily="50" charset="0"/>
            </a:endParaRPr>
          </a:p>
          <a:p>
            <a:r>
              <a:rPr lang="en-US" sz="1400" dirty="0" err="1" smtClean="0">
                <a:latin typeface="Bree Serif" panose="02000503040000020004" pitchFamily="50" charset="0"/>
              </a:rPr>
              <a:t>Mocht</a:t>
            </a:r>
            <a:r>
              <a:rPr lang="en-US" sz="1400" dirty="0" smtClean="0">
                <a:latin typeface="Bree Serif" panose="02000503040000020004" pitchFamily="50" charset="0"/>
              </a:rPr>
              <a:t> je </a:t>
            </a:r>
            <a:r>
              <a:rPr lang="en-US" sz="1400" dirty="0" err="1" smtClean="0">
                <a:latin typeface="Bree Serif" panose="02000503040000020004" pitchFamily="50" charset="0"/>
              </a:rPr>
              <a:t>overigens</a:t>
            </a:r>
            <a:r>
              <a:rPr lang="en-US" sz="1400" dirty="0" smtClean="0">
                <a:latin typeface="Bree Serif" panose="02000503040000020004" pitchFamily="50" charset="0"/>
              </a:rPr>
              <a:t> nog </a:t>
            </a:r>
            <a:r>
              <a:rPr lang="en-US" sz="1400" dirty="0" err="1" smtClean="0">
                <a:latin typeface="Bree Serif" panose="02000503040000020004" pitchFamily="50" charset="0"/>
              </a:rPr>
              <a:t>vragen</a:t>
            </a:r>
            <a:r>
              <a:rPr lang="en-US" sz="1400" dirty="0" smtClean="0">
                <a:latin typeface="Bree Serif" panose="02000503040000020004" pitchFamily="50" charset="0"/>
              </a:rPr>
              <a:t> of </a:t>
            </a:r>
            <a:r>
              <a:rPr lang="en-US" sz="1400" dirty="0" err="1" smtClean="0">
                <a:latin typeface="Bree Serif" panose="02000503040000020004" pitchFamily="50" charset="0"/>
              </a:rPr>
              <a:t>opmerkingen</a:t>
            </a:r>
            <a:r>
              <a:rPr lang="en-US" sz="1400" dirty="0" smtClean="0">
                <a:latin typeface="Bree Serif" panose="02000503040000020004" pitchFamily="50" charset="0"/>
              </a:rPr>
              <a:t> </a:t>
            </a:r>
            <a:r>
              <a:rPr lang="en-US" sz="1400" dirty="0" err="1" smtClean="0">
                <a:latin typeface="Bree Serif" panose="02000503040000020004" pitchFamily="50" charset="0"/>
              </a:rPr>
              <a:t>hebben</a:t>
            </a:r>
            <a:r>
              <a:rPr lang="en-US" sz="1400" dirty="0" smtClean="0">
                <a:latin typeface="Bree Serif" panose="02000503040000020004" pitchFamily="50" charset="0"/>
              </a:rPr>
              <a:t>, </a:t>
            </a:r>
            <a:r>
              <a:rPr lang="en-US" sz="1400" dirty="0" err="1" smtClean="0">
                <a:latin typeface="Bree Serif" panose="02000503040000020004" pitchFamily="50" charset="0"/>
              </a:rPr>
              <a:t>neem</a:t>
            </a:r>
            <a:r>
              <a:rPr lang="en-US" sz="1400" dirty="0" smtClean="0">
                <a:latin typeface="Bree Serif" panose="02000503040000020004" pitchFamily="50" charset="0"/>
              </a:rPr>
              <a:t> </a:t>
            </a:r>
            <a:r>
              <a:rPr lang="en-US" sz="1400" dirty="0" err="1" smtClean="0">
                <a:latin typeface="Bree Serif" panose="02000503040000020004" pitchFamily="50" charset="0"/>
              </a:rPr>
              <a:t>dan</a:t>
            </a:r>
            <a:r>
              <a:rPr lang="en-US" sz="1400" dirty="0" smtClean="0">
                <a:latin typeface="Bree Serif" panose="02000503040000020004" pitchFamily="50" charset="0"/>
              </a:rPr>
              <a:t> </a:t>
            </a:r>
            <a:r>
              <a:rPr lang="en-US" sz="1400" dirty="0" err="1" smtClean="0">
                <a:latin typeface="Bree Serif" panose="02000503040000020004" pitchFamily="50" charset="0"/>
              </a:rPr>
              <a:t>gerust</a:t>
            </a:r>
            <a:r>
              <a:rPr lang="en-US" sz="1400" dirty="0" smtClean="0">
                <a:latin typeface="Bree Serif" panose="02000503040000020004" pitchFamily="50" charset="0"/>
              </a:rPr>
              <a:t> per e-mail contact op</a:t>
            </a:r>
            <a:r>
              <a:rPr lang="en-US" sz="1400" smtClean="0">
                <a:latin typeface="Bree Serif" panose="02000503040000020004" pitchFamily="50" charset="0"/>
              </a:rPr>
              <a:t>: alexandervanbrakel@gmail.com</a:t>
            </a:r>
          </a:p>
          <a:p>
            <a:endParaRPr lang="en-US" sz="1400" dirty="0" smtClean="0">
              <a:latin typeface="Bree Serif" panose="02000503040000020004" pitchFamily="50" charset="0"/>
            </a:endParaRPr>
          </a:p>
          <a:p>
            <a:r>
              <a:rPr lang="en-US" sz="1400" baseline="-25000" dirty="0" smtClean="0">
                <a:latin typeface="Bree Serif" panose="02000503040000020004" pitchFamily="50" charset="0"/>
              </a:rPr>
              <a:t>*</a:t>
            </a:r>
            <a:r>
              <a:rPr lang="en-US" sz="1400" baseline="-25000" dirty="0" err="1" smtClean="0">
                <a:latin typeface="Bree Serif" panose="02000503040000020004" pitchFamily="50" charset="0"/>
              </a:rPr>
              <a:t>Superslechte</a:t>
            </a:r>
            <a:r>
              <a:rPr lang="en-US" sz="1400" baseline="-25000" dirty="0" smtClean="0">
                <a:latin typeface="Bree Serif" panose="02000503040000020004" pitchFamily="50" charset="0"/>
              </a:rPr>
              <a:t> </a:t>
            </a:r>
            <a:r>
              <a:rPr lang="en-US" sz="1400" baseline="-25000" dirty="0" err="1" smtClean="0">
                <a:latin typeface="Bree Serif" panose="02000503040000020004" pitchFamily="50" charset="0"/>
              </a:rPr>
              <a:t>titel</a:t>
            </a:r>
            <a:r>
              <a:rPr lang="en-US" sz="1400" baseline="-25000" dirty="0" smtClean="0">
                <a:latin typeface="Bree Serif" panose="02000503040000020004" pitchFamily="50" charset="0"/>
              </a:rPr>
              <a:t>, </a:t>
            </a:r>
            <a:r>
              <a:rPr lang="en-US" sz="1400" baseline="-25000" dirty="0" err="1" smtClean="0">
                <a:latin typeface="Bree Serif" panose="02000503040000020004" pitchFamily="50" charset="0"/>
              </a:rPr>
              <a:t>onbeschrijvelijk</a:t>
            </a:r>
            <a:r>
              <a:rPr lang="en-US" sz="1400" baseline="-25000" dirty="0" smtClean="0">
                <a:latin typeface="Bree Serif" panose="02000503040000020004" pitchFamily="50" charset="0"/>
              </a:rPr>
              <a:t> </a:t>
            </a:r>
            <a:r>
              <a:rPr lang="en-US" sz="1400" baseline="-25000" dirty="0" err="1" smtClean="0">
                <a:latin typeface="Bree Serif" panose="02000503040000020004" pitchFamily="50" charset="0"/>
              </a:rPr>
              <a:t>goede</a:t>
            </a:r>
            <a:r>
              <a:rPr lang="en-US" sz="1400" baseline="-25000" dirty="0" smtClean="0">
                <a:latin typeface="Bree Serif" panose="02000503040000020004" pitchFamily="50" charset="0"/>
              </a:rPr>
              <a:t> </a:t>
            </a:r>
            <a:r>
              <a:rPr lang="en-US" sz="1400" baseline="-25000" dirty="0" err="1" smtClean="0">
                <a:latin typeface="Bree Serif" panose="02000503040000020004" pitchFamily="50" charset="0"/>
              </a:rPr>
              <a:t>inhoud</a:t>
            </a:r>
            <a:endParaRPr lang="en-US" sz="1400" baseline="-25000" dirty="0">
              <a:latin typeface="Bree Serif" panose="02000503040000020004" pitchFamily="50" charset="0"/>
            </a:endParaRPr>
          </a:p>
        </p:txBody>
      </p:sp>
    </p:spTree>
    <p:extLst>
      <p:ext uri="{BB962C8B-B14F-4D97-AF65-F5344CB8AC3E}">
        <p14:creationId xmlns:p14="http://schemas.microsoft.com/office/powerpoint/2010/main" val="2160705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524695"/>
            <a:ext cx="6144768" cy="5260338"/>
          </a:xfrm>
          <a:prstGeom prst="rect">
            <a:avLst/>
          </a:prstGeom>
        </p:spPr>
      </p:pic>
      <p:sp>
        <p:nvSpPr>
          <p:cNvPr id="5" name="TextBox 4"/>
          <p:cNvSpPr txBox="1"/>
          <p:nvPr/>
        </p:nvSpPr>
        <p:spPr>
          <a:xfrm>
            <a:off x="667512" y="804672"/>
            <a:ext cx="4608576" cy="2246769"/>
          </a:xfrm>
          <a:prstGeom prst="rect">
            <a:avLst/>
          </a:prstGeom>
          <a:noFill/>
        </p:spPr>
        <p:txBody>
          <a:bodyPr wrap="square" rtlCol="0">
            <a:spAutoFit/>
          </a:bodyPr>
          <a:lstStyle/>
          <a:p>
            <a:pPr marL="342900" indent="-342900">
              <a:buFont typeface="+mj-lt"/>
              <a:buAutoNum type="arabicPeriod"/>
            </a:pPr>
            <a:r>
              <a:rPr lang="nl-NL" sz="2800" dirty="0" smtClean="0">
                <a:latin typeface="Bree Serif" panose="02000503040000020004" pitchFamily="50" charset="0"/>
              </a:rPr>
              <a:t>Het Primitieve Brein</a:t>
            </a:r>
          </a:p>
          <a:p>
            <a:pPr marL="342900" indent="-342900">
              <a:buFont typeface="+mj-lt"/>
              <a:buAutoNum type="arabicPeriod"/>
            </a:pPr>
            <a:endParaRPr lang="nl-NL" sz="2800" dirty="0">
              <a:latin typeface="Bree Serif" panose="02000503040000020004" pitchFamily="50" charset="0"/>
            </a:endParaRPr>
          </a:p>
          <a:p>
            <a:pPr marL="342900" indent="-342900">
              <a:buFont typeface="+mj-lt"/>
              <a:buAutoNum type="arabicPeriod"/>
            </a:pPr>
            <a:r>
              <a:rPr lang="nl-NL" sz="2800" dirty="0" smtClean="0">
                <a:latin typeface="Bree Serif" panose="02000503040000020004" pitchFamily="50" charset="0"/>
              </a:rPr>
              <a:t>-</a:t>
            </a:r>
          </a:p>
          <a:p>
            <a:pPr marL="342900" indent="-342900">
              <a:buFont typeface="+mj-lt"/>
              <a:buAutoNum type="arabicPeriod"/>
            </a:pPr>
            <a:endParaRPr lang="nl-NL" sz="2800" dirty="0">
              <a:latin typeface="Bree Serif" panose="02000503040000020004" pitchFamily="50" charset="0"/>
            </a:endParaRPr>
          </a:p>
          <a:p>
            <a:pPr marL="342900" indent="-342900">
              <a:buFont typeface="+mj-lt"/>
              <a:buAutoNum type="arabicPeriod"/>
            </a:pPr>
            <a:r>
              <a:rPr lang="nl-NL" sz="2800" dirty="0" smtClean="0">
                <a:latin typeface="Bree Serif" panose="02000503040000020004" pitchFamily="50" charset="0"/>
              </a:rPr>
              <a:t>-</a:t>
            </a:r>
            <a:endParaRPr lang="nl-NL" sz="2800" dirty="0">
              <a:latin typeface="Bree Serif" panose="02000503040000020004" pitchFamily="50" charset="0"/>
            </a:endParaRPr>
          </a:p>
        </p:txBody>
      </p:sp>
    </p:spTree>
    <p:extLst>
      <p:ext uri="{BB962C8B-B14F-4D97-AF65-F5344CB8AC3E}">
        <p14:creationId xmlns:p14="http://schemas.microsoft.com/office/powerpoint/2010/main" val="362393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524695"/>
            <a:ext cx="6144768" cy="5260338"/>
          </a:xfrm>
          <a:prstGeom prst="rect">
            <a:avLst/>
          </a:prstGeom>
        </p:spPr>
      </p:pic>
      <p:sp>
        <p:nvSpPr>
          <p:cNvPr id="5" name="TextBox 4"/>
          <p:cNvSpPr txBox="1"/>
          <p:nvPr/>
        </p:nvSpPr>
        <p:spPr>
          <a:xfrm>
            <a:off x="667512" y="804672"/>
            <a:ext cx="4608576" cy="2246769"/>
          </a:xfrm>
          <a:prstGeom prst="rect">
            <a:avLst/>
          </a:prstGeom>
          <a:noFill/>
        </p:spPr>
        <p:txBody>
          <a:bodyPr wrap="square" rtlCol="0">
            <a:spAutoFit/>
          </a:bodyPr>
          <a:lstStyle/>
          <a:p>
            <a:pPr marL="342900" indent="-342900">
              <a:buFont typeface="+mj-lt"/>
              <a:buAutoNum type="arabicPeriod"/>
            </a:pPr>
            <a:r>
              <a:rPr lang="nl-NL" sz="2800" dirty="0" smtClean="0">
                <a:latin typeface="Bree Serif" panose="02000503040000020004" pitchFamily="50" charset="0"/>
              </a:rPr>
              <a:t>Het Primitieve Brein</a:t>
            </a:r>
          </a:p>
          <a:p>
            <a:pPr marL="342900" indent="-342900">
              <a:buFont typeface="+mj-lt"/>
              <a:buAutoNum type="arabicPeriod"/>
            </a:pPr>
            <a:endParaRPr lang="nl-NL" sz="2800" dirty="0">
              <a:latin typeface="Bree Serif" panose="02000503040000020004" pitchFamily="50" charset="0"/>
            </a:endParaRPr>
          </a:p>
          <a:p>
            <a:pPr marL="342900" indent="-342900">
              <a:buFont typeface="+mj-lt"/>
              <a:buAutoNum type="arabicPeriod"/>
            </a:pPr>
            <a:r>
              <a:rPr lang="nl-NL" sz="2800" dirty="0" smtClean="0">
                <a:latin typeface="Bree Serif" panose="02000503040000020004" pitchFamily="50" charset="0"/>
              </a:rPr>
              <a:t>-</a:t>
            </a:r>
          </a:p>
          <a:p>
            <a:pPr marL="342900" indent="-342900">
              <a:buFont typeface="+mj-lt"/>
              <a:buAutoNum type="arabicPeriod"/>
            </a:pPr>
            <a:endParaRPr lang="nl-NL" sz="2800" dirty="0">
              <a:latin typeface="Bree Serif" panose="02000503040000020004" pitchFamily="50" charset="0"/>
            </a:endParaRPr>
          </a:p>
          <a:p>
            <a:pPr marL="342900" indent="-342900">
              <a:buFont typeface="+mj-lt"/>
              <a:buAutoNum type="arabicPeriod"/>
            </a:pPr>
            <a:r>
              <a:rPr lang="nl-NL" sz="2800" dirty="0" smtClean="0">
                <a:latin typeface="Bree Serif" panose="02000503040000020004" pitchFamily="50" charset="0"/>
              </a:rPr>
              <a:t>De </a:t>
            </a:r>
            <a:r>
              <a:rPr lang="nl-NL" sz="2800" dirty="0" err="1" smtClean="0">
                <a:latin typeface="Bree Serif" panose="02000503040000020004" pitchFamily="50" charset="0"/>
              </a:rPr>
              <a:t>Neocortex</a:t>
            </a:r>
            <a:endParaRPr lang="nl-NL" sz="2800" dirty="0">
              <a:latin typeface="Bree Serif" panose="02000503040000020004" pitchFamily="50" charset="0"/>
            </a:endParaRPr>
          </a:p>
        </p:txBody>
      </p:sp>
    </p:spTree>
    <p:extLst>
      <p:ext uri="{BB962C8B-B14F-4D97-AF65-F5344CB8AC3E}">
        <p14:creationId xmlns:p14="http://schemas.microsoft.com/office/powerpoint/2010/main" val="2804026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088" y="524695"/>
            <a:ext cx="6144768" cy="5260338"/>
          </a:xfrm>
          <a:prstGeom prst="rect">
            <a:avLst/>
          </a:prstGeom>
        </p:spPr>
      </p:pic>
      <p:sp>
        <p:nvSpPr>
          <p:cNvPr id="5" name="TextBox 4"/>
          <p:cNvSpPr txBox="1"/>
          <p:nvPr/>
        </p:nvSpPr>
        <p:spPr>
          <a:xfrm>
            <a:off x="667512" y="804672"/>
            <a:ext cx="4608576" cy="2246769"/>
          </a:xfrm>
          <a:prstGeom prst="rect">
            <a:avLst/>
          </a:prstGeom>
          <a:noFill/>
        </p:spPr>
        <p:txBody>
          <a:bodyPr wrap="square" rtlCol="0">
            <a:spAutoFit/>
          </a:bodyPr>
          <a:lstStyle/>
          <a:p>
            <a:pPr marL="342900" indent="-342900">
              <a:buFont typeface="+mj-lt"/>
              <a:buAutoNum type="arabicPeriod"/>
            </a:pPr>
            <a:r>
              <a:rPr lang="nl-NL" sz="2800" dirty="0" smtClean="0">
                <a:latin typeface="Bree Serif" panose="02000503040000020004" pitchFamily="50" charset="0"/>
              </a:rPr>
              <a:t>Het Primitieve Brein</a:t>
            </a:r>
          </a:p>
          <a:p>
            <a:pPr marL="342900" indent="-342900">
              <a:buFont typeface="+mj-lt"/>
              <a:buAutoNum type="arabicPeriod"/>
            </a:pPr>
            <a:endParaRPr lang="nl-NL" sz="2800" dirty="0">
              <a:latin typeface="Bree Serif" panose="02000503040000020004" pitchFamily="50" charset="0"/>
            </a:endParaRPr>
          </a:p>
          <a:p>
            <a:pPr marL="342900" indent="-342900">
              <a:buFont typeface="+mj-lt"/>
              <a:buAutoNum type="arabicPeriod"/>
            </a:pPr>
            <a:r>
              <a:rPr lang="nl-NL" sz="2800" dirty="0" smtClean="0">
                <a:latin typeface="Bree Serif" panose="02000503040000020004" pitchFamily="50" charset="0"/>
              </a:rPr>
              <a:t>Het Limbische Systeem</a:t>
            </a:r>
          </a:p>
          <a:p>
            <a:pPr marL="342900" indent="-342900">
              <a:buFont typeface="+mj-lt"/>
              <a:buAutoNum type="arabicPeriod"/>
            </a:pPr>
            <a:endParaRPr lang="nl-NL" sz="2800" dirty="0">
              <a:latin typeface="Bree Serif" panose="02000503040000020004" pitchFamily="50" charset="0"/>
            </a:endParaRPr>
          </a:p>
          <a:p>
            <a:pPr marL="342900" indent="-342900">
              <a:buFont typeface="+mj-lt"/>
              <a:buAutoNum type="arabicPeriod"/>
            </a:pPr>
            <a:r>
              <a:rPr lang="nl-NL" sz="2800" dirty="0" smtClean="0">
                <a:latin typeface="Bree Serif" panose="02000503040000020004" pitchFamily="50" charset="0"/>
              </a:rPr>
              <a:t>De </a:t>
            </a:r>
            <a:r>
              <a:rPr lang="nl-NL" sz="2800" dirty="0" err="1" smtClean="0">
                <a:latin typeface="Bree Serif" panose="02000503040000020004" pitchFamily="50" charset="0"/>
              </a:rPr>
              <a:t>Neocortex</a:t>
            </a:r>
            <a:endParaRPr lang="nl-NL" sz="2800" dirty="0">
              <a:latin typeface="Bree Serif" panose="02000503040000020004" pitchFamily="50" charset="0"/>
            </a:endParaRPr>
          </a:p>
        </p:txBody>
      </p:sp>
    </p:spTree>
    <p:extLst>
      <p:ext uri="{BB962C8B-B14F-4D97-AF65-F5344CB8AC3E}">
        <p14:creationId xmlns:p14="http://schemas.microsoft.com/office/powerpoint/2010/main" val="1526425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159" y="156672"/>
            <a:ext cx="3313474" cy="5938688"/>
          </a:xfrm>
          <a:prstGeom prst="rect">
            <a:avLst/>
          </a:prstGeom>
        </p:spPr>
      </p:pic>
    </p:spTree>
    <p:extLst>
      <p:ext uri="{BB962C8B-B14F-4D97-AF65-F5344CB8AC3E}">
        <p14:creationId xmlns:p14="http://schemas.microsoft.com/office/powerpoint/2010/main" val="2949861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868" y="156672"/>
            <a:ext cx="3256155" cy="593769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5159" y="156672"/>
            <a:ext cx="3313474" cy="5938688"/>
          </a:xfrm>
          <a:prstGeom prst="rect">
            <a:avLst/>
          </a:prstGeom>
        </p:spPr>
      </p:pic>
    </p:spTree>
    <p:extLst>
      <p:ext uri="{BB962C8B-B14F-4D97-AF65-F5344CB8AC3E}">
        <p14:creationId xmlns:p14="http://schemas.microsoft.com/office/powerpoint/2010/main" val="31833609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519" y="301980"/>
            <a:ext cx="3705813" cy="5993351"/>
          </a:xfrm>
          <a:prstGeom prst="rect">
            <a:avLst/>
          </a:prstGeom>
        </p:spPr>
      </p:pic>
      <p:sp>
        <p:nvSpPr>
          <p:cNvPr id="9" name="Rectangle 8"/>
          <p:cNvSpPr/>
          <p:nvPr/>
        </p:nvSpPr>
        <p:spPr>
          <a:xfrm>
            <a:off x="4114800" y="4014439"/>
            <a:ext cx="4237463" cy="2292043"/>
          </a:xfrm>
          <a:prstGeom prst="rect">
            <a:avLst/>
          </a:prstGeom>
          <a:solidFill>
            <a:srgbClr val="E1E1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81064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1987</TotalTime>
  <Words>4372</Words>
  <Application>Microsoft Office PowerPoint</Application>
  <PresentationFormat>Custom</PresentationFormat>
  <Paragraphs>219</Paragraphs>
  <Slides>35</Slides>
  <Notes>34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Retrospect</vt:lpstr>
      <vt:lpstr>Lichaamstaal Mensen lezen aan de hand van hun onbewuste gebaren en houdingen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dc:creator>
  <cp:lastModifiedBy>Lisa de Wilde</cp:lastModifiedBy>
  <cp:revision>152</cp:revision>
  <dcterms:created xsi:type="dcterms:W3CDTF">2013-12-08T13:21:15Z</dcterms:created>
  <dcterms:modified xsi:type="dcterms:W3CDTF">2014-01-21T09:22:18Z</dcterms:modified>
</cp:coreProperties>
</file>